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339" r:id="rId3"/>
    <p:sldId id="278" r:id="rId4"/>
    <p:sldId id="257" r:id="rId5"/>
    <p:sldId id="338" r:id="rId6"/>
    <p:sldId id="322" r:id="rId7"/>
    <p:sldId id="324" r:id="rId8"/>
    <p:sldId id="325" r:id="rId9"/>
    <p:sldId id="327" r:id="rId10"/>
    <p:sldId id="328" r:id="rId11"/>
    <p:sldId id="333" r:id="rId12"/>
    <p:sldId id="334" r:id="rId13"/>
    <p:sldId id="280" r:id="rId14"/>
    <p:sldId id="298" r:id="rId15"/>
    <p:sldId id="330" r:id="rId16"/>
    <p:sldId id="320" r:id="rId17"/>
    <p:sldId id="286" r:id="rId18"/>
    <p:sldId id="299" r:id="rId19"/>
    <p:sldId id="287" r:id="rId20"/>
    <p:sldId id="279" r:id="rId21"/>
    <p:sldId id="300" r:id="rId22"/>
    <p:sldId id="301" r:id="rId23"/>
    <p:sldId id="303" r:id="rId24"/>
    <p:sldId id="304" r:id="rId25"/>
    <p:sldId id="305" r:id="rId26"/>
    <p:sldId id="308" r:id="rId27"/>
    <p:sldId id="318" r:id="rId28"/>
    <p:sldId id="309" r:id="rId29"/>
    <p:sldId id="306" r:id="rId30"/>
    <p:sldId id="316" r:id="rId31"/>
    <p:sldId id="311" r:id="rId32"/>
    <p:sldId id="313" r:id="rId33"/>
    <p:sldId id="319" r:id="rId34"/>
    <p:sldId id="296" r:id="rId35"/>
    <p:sldId id="317" r:id="rId36"/>
    <p:sldId id="297" r:id="rId37"/>
    <p:sldId id="336" r:id="rId38"/>
    <p:sldId id="337" r:id="rId39"/>
    <p:sldId id="340" r:id="rId40"/>
  </p:sldIdLst>
  <p:sldSz cx="18288000" cy="10287000"/>
  <p:notesSz cx="6858000" cy="9144000"/>
  <p:embeddedFontLs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Glacial Indifference" panose="020B0604020202020204" charset="0"/>
      <p:regular r:id="rId45"/>
    </p:embeddedFont>
    <p:embeddedFont>
      <p:font typeface="Glacial Indifference Bold" panose="020B0604020202020204" charset="0"/>
      <p:regular r:id="rId46"/>
      <p:bold r:id="rId47"/>
    </p:embeddedFont>
    <p:embeddedFont>
      <p:font typeface="Lato" panose="020F0502020204030203" pitchFamily="34" charset="0"/>
      <p:regular r:id="rId48"/>
      <p:bold r:id="rId49"/>
      <p:italic r:id="rId50"/>
      <p:boldItalic r:id="rId51"/>
    </p:embeddedFont>
    <p:embeddedFont>
      <p:font typeface="League Spartan" panose="020B0604020202020204" charset="0"/>
      <p:regular r:id="rId52"/>
      <p:bold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2593" autoAdjust="0"/>
  </p:normalViewPr>
  <p:slideViewPr>
    <p:cSldViewPr>
      <p:cViewPr varScale="1">
        <p:scale>
          <a:sx n="53" d="100"/>
          <a:sy n="53" d="100"/>
        </p:scale>
        <p:origin x="29" y="11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font" Target="fonts/font12.fntdata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unepad.com/project/37193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unepad.com/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3.sv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hyperlink" Target="https://tunepad.com/project/29648" TargetMode="External"/><Relationship Id="rId4" Type="http://schemas.openxmlformats.org/officeDocument/2006/relationships/hyperlink" Target="https://tunepad.com/featured/5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forms.gle/SN3Tizkv9EBrFkpq6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hyperlink" Target="https://tunepad.com/project/37531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unepad.com/project/37528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jmoNxcygEdE" TargetMode="External"/><Relationship Id="rId3" Type="http://schemas.openxmlformats.org/officeDocument/2006/relationships/image" Target="../media/image3.svg"/><Relationship Id="rId7" Type="http://schemas.openxmlformats.org/officeDocument/2006/relationships/hyperlink" Target="https://youtu.be/_mLvytV2Gr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youtu.be/bGiPJZ-wRb4" TargetMode="External"/><Relationship Id="rId5" Type="http://schemas.openxmlformats.org/officeDocument/2006/relationships/image" Target="../media/image5.svg"/><Relationship Id="rId10" Type="http://schemas.openxmlformats.org/officeDocument/2006/relationships/hyperlink" Target="https://tunepad.com/project/37531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s://tunepad.com/project/37528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YvsoWehBbec" TargetMode="External"/><Relationship Id="rId13" Type="http://schemas.openxmlformats.org/officeDocument/2006/relationships/image" Target="../media/image10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svg"/><Relationship Id="rId12" Type="http://schemas.openxmlformats.org/officeDocument/2006/relationships/image" Target="../media/image9.jpeg"/><Relationship Id="rId2" Type="http://schemas.openxmlformats.org/officeDocument/2006/relationships/video" Target="https://www.youtube.com/embed/-zCjhzHkFnk?start=10&amp;feature=oembed" TargetMode="External"/><Relationship Id="rId1" Type="http://schemas.openxmlformats.org/officeDocument/2006/relationships/video" Target="https://www.youtube.com/embed/Hc-lcAajQxo?feature=oembed" TargetMode="External"/><Relationship Id="rId6" Type="http://schemas.openxmlformats.org/officeDocument/2006/relationships/image" Target="../media/image4.png"/><Relationship Id="rId11" Type="http://schemas.openxmlformats.org/officeDocument/2006/relationships/image" Target="../media/image6.png"/><Relationship Id="rId5" Type="http://schemas.openxmlformats.org/officeDocument/2006/relationships/image" Target="../media/image3.svg"/><Relationship Id="rId10" Type="http://schemas.openxmlformats.org/officeDocument/2006/relationships/hyperlink" Target="https://youtu.be/PYqt8WrS054?t=40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www.youtube.com/watch?v=-zCjhzHkFnk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unepad.com/project/37117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676737">
            <a:off x="12831137" y="3973339"/>
            <a:ext cx="7509137" cy="750913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-401169" y="-408587"/>
            <a:ext cx="19090338" cy="1894487"/>
          </a:xfrm>
          <a:prstGeom prst="rect">
            <a:avLst/>
          </a:prstGeom>
          <a:solidFill>
            <a:srgbClr val="43C3DD"/>
          </a:solidFill>
        </p:spPr>
      </p:sp>
      <p:grpSp>
        <p:nvGrpSpPr>
          <p:cNvPr id="5" name="Group 5"/>
          <p:cNvGrpSpPr/>
          <p:nvPr/>
        </p:nvGrpSpPr>
        <p:grpSpPr>
          <a:xfrm>
            <a:off x="14807045" y="3169228"/>
            <a:ext cx="2529984" cy="2529984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D1D1B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5779227"/>
            <a:ext cx="9962661" cy="2765313"/>
            <a:chOff x="0" y="0"/>
            <a:chExt cx="13283548" cy="3687084"/>
          </a:xfrm>
        </p:grpSpPr>
        <p:sp>
          <p:nvSpPr>
            <p:cNvPr id="8" name="TextBox 8"/>
            <p:cNvSpPr txBox="1"/>
            <p:nvPr/>
          </p:nvSpPr>
          <p:spPr>
            <a:xfrm>
              <a:off x="0" y="47625"/>
              <a:ext cx="13283548" cy="5980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endParaRPr dirty="0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982885"/>
              <a:ext cx="13283548" cy="17041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432"/>
                </a:lnSpc>
              </a:pPr>
              <a:endParaRPr dirty="0"/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1671488" y="7886700"/>
            <a:ext cx="4400550" cy="4400550"/>
            <a:chOff x="-2540" y="-2540"/>
            <a:chExt cx="6355080" cy="6355080"/>
          </a:xfrm>
        </p:grpSpPr>
        <p:sp>
          <p:nvSpPr>
            <p:cNvPr id="11" name="Freeform 11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EA5B16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1671488" y="7886700"/>
            <a:ext cx="4400550" cy="4400550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A5B16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028700" y="2552700"/>
            <a:ext cx="9962661" cy="7239000"/>
            <a:chOff x="0" y="47625"/>
            <a:chExt cx="13283548" cy="458831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47625"/>
              <a:ext cx="13283548" cy="2804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3600" spc="512" dirty="0" err="1">
                  <a:solidFill>
                    <a:srgbClr val="1D1D1B"/>
                  </a:solidFill>
                  <a:latin typeface="Glacial Indifference Bold"/>
                </a:rPr>
                <a:t>Presentatie</a:t>
              </a:r>
              <a:r>
                <a:rPr lang="en-US" sz="3600" spc="512" dirty="0">
                  <a:solidFill>
                    <a:srgbClr val="1D1D1B"/>
                  </a:solidFill>
                  <a:latin typeface="Glacial Indifference Bold"/>
                </a:rPr>
                <a:t> </a:t>
              </a:r>
              <a:r>
                <a:rPr lang="en-US" sz="3600" spc="512" dirty="0" err="1">
                  <a:solidFill>
                    <a:srgbClr val="1D1D1B"/>
                  </a:solidFill>
                  <a:latin typeface="Glacial Indifference Bold"/>
                </a:rPr>
                <a:t>i&amp;i</a:t>
              </a:r>
              <a:r>
                <a:rPr lang="en-US" sz="3600" spc="512" dirty="0">
                  <a:solidFill>
                    <a:srgbClr val="1D1D1B"/>
                  </a:solidFill>
                  <a:latin typeface="Glacial Indifference Bold"/>
                </a:rPr>
                <a:t> </a:t>
              </a:r>
              <a:r>
                <a:rPr lang="en-US" sz="3600" spc="512" dirty="0" err="1">
                  <a:solidFill>
                    <a:srgbClr val="1D1D1B"/>
                  </a:solidFill>
                  <a:latin typeface="Glacial Indifference Bold"/>
                </a:rPr>
                <a:t>conferentie</a:t>
              </a:r>
              <a:r>
                <a:rPr lang="en-US" sz="3600" spc="512" dirty="0">
                  <a:solidFill>
                    <a:srgbClr val="1D1D1B"/>
                  </a:solidFill>
                  <a:latin typeface="Glacial Indifference Bold"/>
                </a:rPr>
                <a:t> 2022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060067"/>
              <a:ext cx="13283548" cy="575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600" spc="52" dirty="0">
                  <a:solidFill>
                    <a:srgbClr val="1D1D1B"/>
                  </a:solidFill>
                  <a:latin typeface="Glacial Indifference"/>
                </a:rPr>
                <a:t>Krijn Hoogendorp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982886"/>
              <a:ext cx="13283548" cy="7315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432"/>
                </a:lnSpc>
              </a:pPr>
              <a:r>
                <a:rPr lang="en-US" sz="4000" dirty="0">
                  <a:solidFill>
                    <a:srgbClr val="2FB8C4"/>
                  </a:solidFill>
                  <a:latin typeface="League Spartan"/>
                </a:rPr>
                <a:t>Python </a:t>
              </a:r>
              <a:r>
                <a:rPr lang="en-US" sz="4000" dirty="0" err="1">
                  <a:solidFill>
                    <a:srgbClr val="2FB8C4"/>
                  </a:solidFill>
                  <a:latin typeface="League Spartan"/>
                </a:rPr>
                <a:t>leren</a:t>
              </a:r>
              <a:r>
                <a:rPr lang="en-US" sz="4000" dirty="0">
                  <a:solidFill>
                    <a:srgbClr val="2FB8C4"/>
                  </a:solidFill>
                  <a:latin typeface="League Spartan"/>
                </a:rPr>
                <a:t> met </a:t>
              </a:r>
              <a:r>
                <a:rPr lang="en-US" sz="4000" dirty="0" err="1">
                  <a:solidFill>
                    <a:srgbClr val="2FB8C4"/>
                  </a:solidFill>
                  <a:latin typeface="League Spartan"/>
                </a:rPr>
                <a:t>muziek</a:t>
              </a:r>
              <a:endParaRPr lang="en-US" sz="4000" dirty="0">
                <a:solidFill>
                  <a:srgbClr val="2FB8C4"/>
                </a:solidFill>
                <a:latin typeface="League Spartan"/>
              </a:endParaRPr>
            </a:p>
          </p:txBody>
        </p:sp>
      </p:grp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Diazoom 18">
                <a:extLst>
                  <a:ext uri="{FF2B5EF4-FFF2-40B4-BE49-F238E27FC236}">
                    <a16:creationId xmlns:a16="http://schemas.microsoft.com/office/drawing/2014/main" id="{444F5559-5E32-4D78-92A7-BEF954A5BB9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50209917"/>
                  </p:ext>
                </p:extLst>
              </p:nvPr>
            </p:nvGraphicFramePr>
            <p:xfrm>
              <a:off x="4894729" y="6916831"/>
              <a:ext cx="4572000" cy="2571750"/>
            </p:xfrm>
            <a:graphic>
              <a:graphicData uri="http://schemas.microsoft.com/office/powerpoint/2016/slidezoom">
                <pslz:sldZm>
                  <pslz:sldZmObj sldId="339" cId="1780674163">
                    <pslz:zmPr id="{026667A0-6CE9-46AA-BA42-DB91C6C9417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572000" cy="25717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Diazoom 18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444F5559-5E32-4D78-92A7-BEF954A5BB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94729" y="6916831"/>
                <a:ext cx="4572000" cy="25717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077200" y="2095500"/>
            <a:ext cx="10210800" cy="8409995"/>
            <a:chOff x="-1584173" y="1137881"/>
            <a:chExt cx="11875018" cy="4438546"/>
          </a:xfrm>
        </p:grpSpPr>
        <p:sp>
          <p:nvSpPr>
            <p:cNvPr id="10" name="TextBox 10"/>
            <p:cNvSpPr txBox="1"/>
            <p:nvPr/>
          </p:nvSpPr>
          <p:spPr>
            <a:xfrm>
              <a:off x="-1584173" y="1137881"/>
              <a:ext cx="11875018" cy="443854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i="1" spc="51" dirty="0">
                  <a:solidFill>
                    <a:srgbClr val="FF0000"/>
                  </a:solidFill>
                  <a:latin typeface="League Spartan"/>
                </a:rPr>
                <a:t>Heel veel constructies die in programmeren gangbaar zijn, kun je ook met muziek uitleggen.</a:t>
              </a:r>
            </a:p>
            <a:p>
              <a:pPr algn="l">
                <a:lnSpc>
                  <a:spcPts val="5979"/>
                </a:lnSpc>
              </a:pPr>
              <a:r>
                <a:rPr lang="nl-NL" sz="3600" i="1" spc="51" dirty="0">
                  <a:solidFill>
                    <a:srgbClr val="FF0000"/>
                  </a:solidFill>
                  <a:latin typeface="League Spartan"/>
                </a:rPr>
                <a:t>Een list met een </a:t>
              </a:r>
              <a:r>
                <a:rPr lang="nl-NL" sz="3600" i="1" spc="51" dirty="0" err="1">
                  <a:solidFill>
                    <a:srgbClr val="FF0000"/>
                  </a:solidFill>
                  <a:latin typeface="League Spartan"/>
                </a:rPr>
                <a:t>for</a:t>
              </a:r>
              <a:r>
                <a:rPr lang="nl-NL" sz="3600" i="1" spc="51" dirty="0">
                  <a:solidFill>
                    <a:srgbClr val="FF0000"/>
                  </a:solidFill>
                  <a:latin typeface="League Spartan"/>
                </a:rPr>
                <a:t>-loop</a:t>
              </a:r>
            </a:p>
            <a:p>
              <a:pPr algn="l">
                <a:lnSpc>
                  <a:spcPts val="5979"/>
                </a:lnSpc>
              </a:pPr>
              <a:r>
                <a:rPr lang="nl-NL" sz="2400" i="1" spc="51" dirty="0" err="1">
                  <a:solidFill>
                    <a:srgbClr val="FF0000"/>
                  </a:solidFill>
                  <a:latin typeface="League Spartan"/>
                </a:rPr>
                <a:t>C_schaal</a:t>
              </a:r>
              <a:r>
                <a:rPr lang="nl-NL" sz="2400" i="1" spc="51" dirty="0">
                  <a:solidFill>
                    <a:srgbClr val="FF0000"/>
                  </a:solidFill>
                  <a:latin typeface="League Spartan"/>
                </a:rPr>
                <a:t> =  [60, 62, 64, 65, 67, 69, 71, 72]</a:t>
              </a:r>
            </a:p>
            <a:p>
              <a:pPr algn="l">
                <a:lnSpc>
                  <a:spcPts val="5979"/>
                </a:lnSpc>
              </a:pPr>
              <a:r>
                <a:rPr lang="nl-NL" sz="2400" i="1" spc="51" dirty="0">
                  <a:solidFill>
                    <a:srgbClr val="FF0000"/>
                  </a:solidFill>
                  <a:latin typeface="League Spartan"/>
                </a:rPr>
                <a:t>For i in </a:t>
              </a:r>
              <a:r>
                <a:rPr lang="nl-NL" sz="2400" i="1" spc="51" dirty="0" err="1">
                  <a:solidFill>
                    <a:srgbClr val="FF0000"/>
                  </a:solidFill>
                  <a:latin typeface="League Spartan"/>
                </a:rPr>
                <a:t>C_schaal</a:t>
              </a:r>
              <a:r>
                <a:rPr lang="nl-NL" sz="2400" i="1" spc="51" dirty="0">
                  <a:solidFill>
                    <a:srgbClr val="FF0000"/>
                  </a:solidFill>
                  <a:latin typeface="League Spartan"/>
                </a:rPr>
                <a:t>:</a:t>
              </a:r>
            </a:p>
            <a:p>
              <a:pPr algn="l">
                <a:lnSpc>
                  <a:spcPts val="5979"/>
                </a:lnSpc>
              </a:pPr>
              <a:r>
                <a:rPr lang="nl-NL" sz="2400" i="1" spc="51" dirty="0">
                  <a:solidFill>
                    <a:srgbClr val="FF0000"/>
                  </a:solidFill>
                  <a:latin typeface="League Spartan"/>
                </a:rPr>
                <a:t>	</a:t>
              </a:r>
              <a:r>
                <a:rPr lang="nl-NL" sz="2400" i="1" spc="51" dirty="0" err="1">
                  <a:solidFill>
                    <a:srgbClr val="FF0000"/>
                  </a:solidFill>
                  <a:latin typeface="League Spartan"/>
                </a:rPr>
                <a:t>playNote</a:t>
              </a:r>
              <a:r>
                <a:rPr lang="nl-NL" sz="2400" i="1" spc="51" dirty="0">
                  <a:solidFill>
                    <a:srgbClr val="FF0000"/>
                  </a:solidFill>
                  <a:latin typeface="League Spartan"/>
                </a:rPr>
                <a:t>(i)</a:t>
              </a:r>
            </a:p>
            <a:p>
              <a:pPr algn="l">
                <a:lnSpc>
                  <a:spcPts val="5979"/>
                </a:lnSpc>
              </a:pPr>
              <a:endParaRPr lang="nl-NL" sz="2800" i="1" spc="51" dirty="0">
                <a:solidFill>
                  <a:srgbClr val="FF0000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nl-NL" sz="2800" i="1" spc="51" dirty="0">
                  <a:solidFill>
                    <a:srgbClr val="FF0000"/>
                  </a:solidFill>
                  <a:latin typeface="League Spartan"/>
                </a:rPr>
                <a:t>Niet alleen </a:t>
              </a:r>
              <a:r>
                <a:rPr lang="nl-NL" sz="2800" i="1" spc="51" dirty="0" err="1">
                  <a:solidFill>
                    <a:srgbClr val="FF0000"/>
                  </a:solidFill>
                  <a:latin typeface="League Spartan"/>
                </a:rPr>
                <a:t>lists</a:t>
              </a:r>
              <a:r>
                <a:rPr lang="nl-NL" sz="2800" i="1" spc="51" dirty="0">
                  <a:solidFill>
                    <a:srgbClr val="FF0000"/>
                  </a:solidFill>
                  <a:latin typeface="League Spartan"/>
                </a:rPr>
                <a:t> en variabelen, maar ook functies</a:t>
              </a:r>
            </a:p>
            <a:p>
              <a:pPr algn="l">
                <a:lnSpc>
                  <a:spcPts val="5979"/>
                </a:lnSpc>
              </a:pPr>
              <a:r>
                <a:rPr lang="nl-NL" sz="2800" i="1" spc="51" dirty="0">
                  <a:solidFill>
                    <a:srgbClr val="FF0000"/>
                  </a:solidFill>
                  <a:latin typeface="League Spartan"/>
                </a:rPr>
                <a:t>Voorbeeld van student: </a:t>
              </a:r>
              <a:r>
                <a:rPr lang="en-US" sz="2800" dirty="0">
                  <a:hlinkClick r:id="rId6"/>
                </a:rPr>
                <a:t>New Jam Session (tunepad.com)</a:t>
              </a:r>
              <a:endParaRPr lang="nl-NL" sz="2800" i="1" spc="51" dirty="0">
                <a:solidFill>
                  <a:srgbClr val="FF0000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endParaRPr lang="nl-NL" sz="3600" spc="51" dirty="0">
                <a:solidFill>
                  <a:srgbClr val="FF0000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6" name="Afbeelding 5">
            <a:extLst>
              <a:ext uri="{FF2B5EF4-FFF2-40B4-BE49-F238E27FC236}">
                <a16:creationId xmlns:a16="http://schemas.microsoft.com/office/drawing/2014/main" id="{47375017-3B71-4BF2-8E84-7EE562011D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00" y="-342900"/>
            <a:ext cx="7222273" cy="934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684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686801" y="2781299"/>
            <a:ext cx="9296398" cy="2362201"/>
            <a:chOff x="-792086" y="860487"/>
            <a:chExt cx="10739273" cy="3033943"/>
          </a:xfrm>
        </p:grpSpPr>
        <p:sp>
          <p:nvSpPr>
            <p:cNvPr id="10" name="TextBox 10"/>
            <p:cNvSpPr txBox="1"/>
            <p:nvPr/>
          </p:nvSpPr>
          <p:spPr>
            <a:xfrm>
              <a:off x="-792086" y="860487"/>
              <a:ext cx="10185742" cy="19073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Maar waarom muziek als context gebruiken?</a:t>
              </a:r>
              <a:endParaRPr lang="nl-NL" sz="3600" dirty="0">
                <a:solidFill>
                  <a:srgbClr val="FF0000"/>
                </a:solidFill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3" name="Afbeelding 2">
            <a:extLst>
              <a:ext uri="{FF2B5EF4-FFF2-40B4-BE49-F238E27FC236}">
                <a16:creationId xmlns:a16="http://schemas.microsoft.com/office/drawing/2014/main" id="{13A7E6AE-807E-5441-8710-96CD6A25F4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1" y="1410143"/>
            <a:ext cx="8150314" cy="481609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36C055D5-8214-BB4E-BF90-1AD5191B7959}"/>
              </a:ext>
            </a:extLst>
          </p:cNvPr>
          <p:cNvSpPr txBox="1"/>
          <p:nvPr/>
        </p:nvSpPr>
        <p:spPr>
          <a:xfrm>
            <a:off x="8686801" y="6972300"/>
            <a:ext cx="7848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Time on </a:t>
            </a:r>
            <a:r>
              <a:rPr lang="nl-NL" sz="3200" dirty="0" err="1"/>
              <a:t>task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Low floor/high </a:t>
            </a:r>
            <a:r>
              <a:rPr lang="nl-NL" sz="3200" dirty="0" err="1"/>
              <a:t>ceiling</a:t>
            </a:r>
            <a:r>
              <a:rPr lang="nl-NL" sz="3200" dirty="0"/>
              <a:t>/</a:t>
            </a:r>
            <a:r>
              <a:rPr lang="nl-NL" sz="3200" dirty="0" err="1"/>
              <a:t>wide</a:t>
            </a:r>
            <a:r>
              <a:rPr lang="nl-NL" sz="3200" dirty="0"/>
              <a:t> </a:t>
            </a:r>
            <a:r>
              <a:rPr lang="nl-NL" sz="3200" dirty="0" err="1"/>
              <a:t>walls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Geschikt voor verschillende leeftijden/</a:t>
            </a:r>
            <a:r>
              <a:rPr lang="nl-NL" sz="3200" dirty="0" err="1"/>
              <a:t>niveau’s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sz="3200" dirty="0"/>
          </a:p>
        </p:txBody>
      </p:sp>
    </p:spTree>
    <p:extLst>
      <p:ext uri="{BB962C8B-B14F-4D97-AF65-F5344CB8AC3E}">
        <p14:creationId xmlns:p14="http://schemas.microsoft.com/office/powerpoint/2010/main" val="1364623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686801" y="2781299"/>
            <a:ext cx="9296398" cy="2362201"/>
            <a:chOff x="-792086" y="860487"/>
            <a:chExt cx="10739273" cy="3033943"/>
          </a:xfrm>
        </p:grpSpPr>
        <p:sp>
          <p:nvSpPr>
            <p:cNvPr id="10" name="TextBox 10"/>
            <p:cNvSpPr txBox="1"/>
            <p:nvPr/>
          </p:nvSpPr>
          <p:spPr>
            <a:xfrm>
              <a:off x="-792086" y="860487"/>
              <a:ext cx="10185742" cy="19073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Maar waarom muziek als context gebruiken?</a:t>
              </a:r>
              <a:endParaRPr lang="nl-NL" sz="3600" dirty="0">
                <a:solidFill>
                  <a:srgbClr val="FF0000"/>
                </a:solidFill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3" name="Afbeelding 2">
            <a:extLst>
              <a:ext uri="{FF2B5EF4-FFF2-40B4-BE49-F238E27FC236}">
                <a16:creationId xmlns:a16="http://schemas.microsoft.com/office/drawing/2014/main" id="{13A7E6AE-807E-5441-8710-96CD6A25F4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1" y="1410143"/>
            <a:ext cx="8150314" cy="4816095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36C055D5-8214-BB4E-BF90-1AD5191B7959}"/>
              </a:ext>
            </a:extLst>
          </p:cNvPr>
          <p:cNvSpPr txBox="1"/>
          <p:nvPr/>
        </p:nvSpPr>
        <p:spPr>
          <a:xfrm>
            <a:off x="8686801" y="6972300"/>
            <a:ext cx="7848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Time on </a:t>
            </a:r>
            <a:r>
              <a:rPr lang="nl-NL" sz="3200" dirty="0" err="1"/>
              <a:t>task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Low floor/high </a:t>
            </a:r>
            <a:r>
              <a:rPr lang="nl-NL" sz="3200" dirty="0" err="1"/>
              <a:t>ceiling</a:t>
            </a:r>
            <a:r>
              <a:rPr lang="nl-NL" sz="3200" dirty="0"/>
              <a:t>/</a:t>
            </a:r>
            <a:r>
              <a:rPr lang="nl-NL" sz="3200" dirty="0" err="1"/>
              <a:t>wide</a:t>
            </a:r>
            <a:r>
              <a:rPr lang="nl-NL" sz="3200" dirty="0"/>
              <a:t> </a:t>
            </a:r>
            <a:r>
              <a:rPr lang="nl-NL" sz="3200" dirty="0" err="1"/>
              <a:t>walls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Geschikt voor verschillende leeftijden/</a:t>
            </a:r>
            <a:r>
              <a:rPr lang="nl-NL" sz="3200" dirty="0" err="1"/>
              <a:t>niveau’s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MAAR: ook nadelen(?)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sz="3200" dirty="0"/>
          </a:p>
        </p:txBody>
      </p:sp>
    </p:spTree>
    <p:extLst>
      <p:ext uri="{BB962C8B-B14F-4D97-AF65-F5344CB8AC3E}">
        <p14:creationId xmlns:p14="http://schemas.microsoft.com/office/powerpoint/2010/main" val="3570888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66800" y="1410143"/>
            <a:ext cx="14561128" cy="6371697"/>
            <a:chOff x="0" y="28575"/>
            <a:chExt cx="9947187" cy="386585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27683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2FB8C4"/>
                  </a:solidFill>
                  <a:latin typeface="League Spartan"/>
                </a:rPr>
                <a:t>Probleem met populatie van Informatica</a:t>
              </a:r>
            </a:p>
            <a:p>
              <a:pPr marL="457200" indent="-457200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en-US" sz="3600" dirty="0"/>
                <a:t>Meer </a:t>
              </a:r>
              <a:r>
                <a:rPr lang="en-US" sz="3600" dirty="0" err="1"/>
                <a:t>mannen</a:t>
              </a:r>
              <a:r>
                <a:rPr lang="en-US" sz="3600" dirty="0"/>
                <a:t> dan </a:t>
              </a:r>
              <a:r>
                <a:rPr lang="en-US" sz="3600" dirty="0" err="1"/>
                <a:t>vrouwen</a:t>
              </a:r>
              <a:endParaRPr lang="en-US" sz="3600" dirty="0"/>
            </a:p>
            <a:p>
              <a:pPr marL="457200" indent="-457200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en-US" sz="3600" dirty="0"/>
                <a:t>‘Ethnically skewed’ (</a:t>
              </a:r>
              <a:r>
                <a:rPr lang="en-US" sz="3600" dirty="0" err="1"/>
                <a:t>GeorgiaTech</a:t>
              </a:r>
              <a:r>
                <a:rPr lang="en-US" sz="3600" dirty="0"/>
                <a:t> </a:t>
              </a:r>
              <a:r>
                <a:rPr lang="en-US" sz="3600" dirty="0" err="1"/>
                <a:t>onderzoeken</a:t>
              </a:r>
              <a:r>
                <a:rPr lang="en-US" sz="3600" dirty="0"/>
                <a:t>)</a:t>
              </a:r>
            </a:p>
            <a:p>
              <a:pPr marL="457200" indent="-457200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en-US" sz="3600" dirty="0"/>
                <a:t>‘computer science </a:t>
              </a:r>
              <a:r>
                <a:rPr lang="en-US" sz="3600" dirty="0" err="1"/>
                <a:t>meer</a:t>
              </a:r>
              <a:r>
                <a:rPr lang="en-US" sz="3600" dirty="0"/>
                <a:t> </a:t>
              </a:r>
              <a:r>
                <a:rPr lang="en-US" sz="3600" dirty="0" err="1"/>
                <a:t>geschikt</a:t>
              </a:r>
              <a:r>
                <a:rPr lang="en-US" sz="3600" dirty="0"/>
                <a:t> </a:t>
              </a:r>
              <a:r>
                <a:rPr lang="en-US" sz="3600" dirty="0" err="1"/>
                <a:t>voor</a:t>
              </a:r>
              <a:r>
                <a:rPr lang="en-US" sz="3600" dirty="0"/>
                <a:t> ‘beta’ ’ </a:t>
              </a:r>
              <a:r>
                <a:rPr lang="en-US" sz="3600" dirty="0" err="1"/>
                <a:t>leerlingen</a:t>
              </a:r>
              <a:r>
                <a:rPr lang="en-US" sz="3600" dirty="0"/>
                <a:t>.</a:t>
              </a:r>
            </a:p>
            <a:p>
              <a:pPr marL="457200" indent="-457200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en-US" sz="3600" dirty="0"/>
                <a:t> </a:t>
              </a:r>
              <a:r>
                <a:rPr lang="en-US" sz="3600" dirty="0" err="1"/>
                <a:t>Informatie</a:t>
              </a:r>
              <a:r>
                <a:rPr lang="en-US" sz="3600" dirty="0"/>
                <a:t> is </a:t>
              </a:r>
              <a:r>
                <a:rPr lang="en-US" sz="3600" dirty="0" err="1"/>
                <a:t>vaak</a:t>
              </a:r>
              <a:r>
                <a:rPr lang="en-US" sz="3600" dirty="0"/>
                <a:t> </a:t>
              </a:r>
              <a:r>
                <a:rPr lang="en-US" sz="3600" dirty="0" err="1"/>
                <a:t>alleen</a:t>
              </a:r>
              <a:r>
                <a:rPr lang="en-US" sz="3600" dirty="0"/>
                <a:t> </a:t>
              </a:r>
              <a:r>
                <a:rPr lang="en-US" sz="3600" dirty="0" err="1"/>
                <a:t>mogelijk</a:t>
              </a:r>
              <a:r>
                <a:rPr lang="en-US" sz="3600" dirty="0"/>
                <a:t> </a:t>
              </a:r>
              <a:r>
                <a:rPr lang="en-US" sz="3600" dirty="0" err="1"/>
                <a:t>voor</a:t>
              </a:r>
              <a:r>
                <a:rPr lang="en-US" sz="3600" dirty="0"/>
                <a:t> NT </a:t>
              </a:r>
              <a:r>
                <a:rPr lang="en-US" sz="3600" dirty="0" err="1"/>
                <a:t>en</a:t>
              </a:r>
              <a:r>
                <a:rPr lang="en-US" sz="3600" dirty="0"/>
                <a:t> NG </a:t>
              </a:r>
              <a:r>
                <a:rPr lang="en-US" sz="3600" dirty="0" err="1"/>
                <a:t>profielen</a:t>
              </a:r>
              <a:r>
                <a:rPr lang="en-US" sz="3600" dirty="0"/>
                <a:t>.</a:t>
              </a: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3417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686911" y="9227344"/>
            <a:ext cx="7572389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 spc="24" dirty="0">
                <a:solidFill>
                  <a:srgbClr val="244357"/>
                </a:solidFill>
                <a:latin typeface="Glacial Indifference"/>
              </a:rPr>
              <a:t>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66800" y="1410143"/>
            <a:ext cx="14561128" cy="6871111"/>
            <a:chOff x="0" y="28575"/>
            <a:chExt cx="9947187" cy="416886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4168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2FB8C4"/>
                  </a:solidFill>
                  <a:latin typeface="League Spartan"/>
                </a:rPr>
                <a:t>Waarom is populatie niet divers?</a:t>
              </a:r>
            </a:p>
            <a:p>
              <a:pPr algn="l">
                <a:lnSpc>
                  <a:spcPts val="5979"/>
                </a:lnSpc>
              </a:pPr>
              <a:endParaRPr lang="nl-NL" sz="3600" dirty="0"/>
            </a:p>
            <a:p>
              <a:pPr fontAlgn="base" hangingPunct="0"/>
              <a:r>
                <a:rPr lang="en-US" sz="3600" dirty="0" err="1"/>
                <a:t>Misschien</a:t>
              </a:r>
              <a:r>
                <a:rPr lang="en-US" sz="3600" dirty="0"/>
                <a:t> </a:t>
              </a:r>
              <a:r>
                <a:rPr lang="en-US" sz="3600" dirty="0" err="1"/>
                <a:t>vanwege</a:t>
              </a:r>
              <a:r>
                <a:rPr lang="en-US" sz="3600" dirty="0"/>
                <a:t> imago </a:t>
              </a:r>
              <a:r>
                <a:rPr lang="en-US" sz="3600" dirty="0" err="1"/>
                <a:t>en</a:t>
              </a:r>
              <a:r>
                <a:rPr lang="en-US" sz="3600" dirty="0"/>
                <a:t> </a:t>
              </a:r>
              <a:r>
                <a:rPr lang="en-US" sz="3600" dirty="0" err="1"/>
                <a:t>geschiedenis</a:t>
              </a:r>
              <a:r>
                <a:rPr lang="en-US" sz="3600" dirty="0"/>
                <a:t> van </a:t>
              </a:r>
              <a:r>
                <a:rPr lang="en-US" sz="3600" dirty="0" err="1"/>
                <a:t>van</a:t>
              </a:r>
              <a:r>
                <a:rPr lang="en-US" sz="3600" dirty="0"/>
                <a:t> het </a:t>
              </a:r>
              <a:r>
                <a:rPr lang="en-US" sz="3600" dirty="0" err="1"/>
                <a:t>vakgebied</a:t>
              </a:r>
              <a:r>
                <a:rPr lang="en-US" sz="3600" dirty="0"/>
                <a:t>.</a:t>
              </a:r>
            </a:p>
            <a:p>
              <a:pPr fontAlgn="base" hangingPunct="0"/>
              <a:r>
                <a:rPr lang="en-US" sz="3600" dirty="0" err="1"/>
                <a:t>Veel</a:t>
              </a:r>
              <a:r>
                <a:rPr lang="en-US" sz="3600" dirty="0"/>
                <a:t> </a:t>
              </a:r>
              <a:r>
                <a:rPr lang="en-US" sz="3600" dirty="0" err="1"/>
                <a:t>opdrachten</a:t>
              </a:r>
              <a:r>
                <a:rPr lang="en-US" sz="3600" dirty="0"/>
                <a:t> </a:t>
              </a:r>
              <a:r>
                <a:rPr lang="en-US" sz="3600" dirty="0" err="1"/>
                <a:t>zijn</a:t>
              </a:r>
              <a:r>
                <a:rPr lang="en-US" sz="3600" dirty="0"/>
                <a:t> </a:t>
              </a:r>
              <a:r>
                <a:rPr lang="en-US" sz="3600" dirty="0" err="1"/>
                <a:t>gerelateerd</a:t>
              </a:r>
              <a:r>
                <a:rPr lang="en-US" sz="3600" dirty="0"/>
                <a:t> </a:t>
              </a:r>
              <a:r>
                <a:rPr lang="en-US" sz="3600" dirty="0" err="1"/>
                <a:t>aan</a:t>
              </a:r>
              <a:r>
                <a:rPr lang="en-US" sz="3600" dirty="0"/>
                <a:t> </a:t>
              </a:r>
              <a:r>
                <a:rPr lang="en-US" sz="3600" dirty="0" err="1"/>
                <a:t>wiskundige</a:t>
              </a:r>
              <a:r>
                <a:rPr lang="en-US" sz="3600" dirty="0"/>
                <a:t> </a:t>
              </a:r>
              <a:r>
                <a:rPr lang="en-US" sz="3600" dirty="0" err="1"/>
                <a:t>problemen</a:t>
              </a:r>
              <a:r>
                <a:rPr lang="en-US" sz="3600" dirty="0"/>
                <a:t> </a:t>
              </a:r>
              <a:r>
                <a:rPr lang="en-US" sz="3600" dirty="0" err="1"/>
                <a:t>zoals</a:t>
              </a:r>
              <a:endParaRPr lang="en-US" sz="3600" dirty="0"/>
            </a:p>
            <a:p>
              <a:pPr fontAlgn="base" hangingPunct="0"/>
              <a:r>
                <a:rPr lang="en-US" sz="3600" dirty="0"/>
                <a:t>‘</a:t>
              </a:r>
              <a:r>
                <a:rPr lang="en-US" sz="3600" dirty="0" err="1"/>
                <a:t>kortste</a:t>
              </a:r>
              <a:r>
                <a:rPr lang="en-US" sz="3600" dirty="0"/>
                <a:t> pad’ of ‘</a:t>
              </a:r>
              <a:r>
                <a:rPr lang="en-US" sz="3600" dirty="0" err="1"/>
                <a:t>toren</a:t>
              </a:r>
              <a:r>
                <a:rPr lang="en-US" sz="3600" dirty="0"/>
                <a:t> van Hanoi’.</a:t>
              </a:r>
            </a:p>
            <a:p>
              <a:pPr fontAlgn="base" hangingPunct="0"/>
              <a:endParaRPr lang="en-US" sz="3600" dirty="0"/>
            </a:p>
            <a:p>
              <a:pPr fontAlgn="base" hangingPunct="0"/>
              <a:r>
                <a:rPr lang="en-US" sz="3600" dirty="0" err="1"/>
                <a:t>Uitdagend</a:t>
              </a:r>
              <a:r>
                <a:rPr lang="en-US" sz="3600" dirty="0"/>
                <a:t> </a:t>
              </a:r>
              <a:r>
                <a:rPr lang="en-US" sz="3600" dirty="0" err="1"/>
                <a:t>voor</a:t>
              </a:r>
              <a:r>
                <a:rPr lang="en-US" sz="3600" dirty="0"/>
                <a:t> </a:t>
              </a:r>
              <a:r>
                <a:rPr lang="en-US" sz="3600" dirty="0" err="1"/>
                <a:t>sommigen</a:t>
              </a:r>
              <a:endParaRPr lang="en-US" sz="3600" dirty="0"/>
            </a:p>
            <a:p>
              <a:pPr fontAlgn="base" hangingPunct="0"/>
              <a:r>
                <a:rPr lang="en-US" sz="3600" dirty="0" err="1"/>
                <a:t>Niet</a:t>
              </a:r>
              <a:r>
                <a:rPr lang="en-US" sz="3600" dirty="0"/>
                <a:t> </a:t>
              </a:r>
              <a:r>
                <a:rPr lang="en-US" sz="3600" dirty="0" err="1"/>
                <a:t>uitdagend</a:t>
              </a:r>
              <a:r>
                <a:rPr lang="en-US" sz="3600" dirty="0"/>
                <a:t> </a:t>
              </a:r>
              <a:r>
                <a:rPr lang="en-US" sz="3600" dirty="0" err="1"/>
                <a:t>voor</a:t>
              </a:r>
              <a:r>
                <a:rPr lang="en-US" sz="3600" dirty="0"/>
                <a:t> </a:t>
              </a:r>
              <a:r>
                <a:rPr lang="en-US" sz="3600" dirty="0" err="1"/>
                <a:t>velen</a:t>
              </a:r>
              <a:r>
                <a:rPr lang="en-US" sz="3600" dirty="0"/>
                <a:t>.</a:t>
              </a:r>
            </a:p>
            <a:p>
              <a:pPr fontAlgn="base" hangingPunct="0"/>
              <a:endParaRPr lang="en-US" sz="2800" dirty="0"/>
            </a:p>
            <a:p>
              <a:pPr fontAlgn="base" hangingPunct="0"/>
              <a:endParaRPr lang="en-US" sz="2800" dirty="0"/>
            </a:p>
            <a:p>
              <a:pPr fontAlgn="base" hangingPunct="0"/>
              <a:endParaRPr lang="en-US" sz="2800" dirty="0"/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147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2784765" y="698881"/>
            <a:ext cx="13674436" cy="4444619"/>
            <a:chOff x="-792086" y="-319017"/>
            <a:chExt cx="10739273" cy="4213447"/>
          </a:xfrm>
        </p:grpSpPr>
        <p:sp>
          <p:nvSpPr>
            <p:cNvPr id="10" name="TextBox 10"/>
            <p:cNvSpPr txBox="1"/>
            <p:nvPr/>
          </p:nvSpPr>
          <p:spPr>
            <a:xfrm>
              <a:off x="-792086" y="-319017"/>
              <a:ext cx="10243912" cy="212146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Zelf aan de slag</a:t>
              </a:r>
            </a:p>
            <a:p>
              <a:pPr algn="l">
                <a:lnSpc>
                  <a:spcPts val="5979"/>
                </a:lnSpc>
              </a:pPr>
              <a:r>
                <a:rPr lang="nl-NL" sz="3600" dirty="0">
                  <a:solidFill>
                    <a:srgbClr val="FF0000"/>
                  </a:solidFill>
                  <a:hlinkClick r:id="rId6"/>
                </a:rPr>
                <a:t>https://tunepad.com/</a:t>
              </a:r>
              <a:endParaRPr lang="nl-NL" sz="3600" spc="51" dirty="0">
                <a:solidFill>
                  <a:srgbClr val="FF0000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endParaRPr lang="nl-NL" sz="3600" dirty="0">
                <a:solidFill>
                  <a:srgbClr val="FF0000"/>
                </a:solidFill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6" name="Afbeelding 5">
            <a:extLst>
              <a:ext uri="{FF2B5EF4-FFF2-40B4-BE49-F238E27FC236}">
                <a16:creationId xmlns:a16="http://schemas.microsoft.com/office/drawing/2014/main" id="{73397F24-16D8-4265-B4C4-01CA5D6E91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0696" y="3281783"/>
            <a:ext cx="13117756" cy="684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812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676737">
            <a:off x="12831137" y="3973339"/>
            <a:ext cx="7509137" cy="7509137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-401169" y="-408587"/>
            <a:ext cx="19090338" cy="1894487"/>
          </a:xfrm>
          <a:prstGeom prst="rect">
            <a:avLst/>
          </a:prstGeom>
          <a:solidFill>
            <a:srgbClr val="43C3DD"/>
          </a:solidFill>
        </p:spPr>
      </p:sp>
      <p:grpSp>
        <p:nvGrpSpPr>
          <p:cNvPr id="5" name="Group 5"/>
          <p:cNvGrpSpPr/>
          <p:nvPr/>
        </p:nvGrpSpPr>
        <p:grpSpPr>
          <a:xfrm>
            <a:off x="14807045" y="3169228"/>
            <a:ext cx="2529984" cy="2529984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D1D1B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5779227"/>
            <a:ext cx="9962661" cy="2765313"/>
            <a:chOff x="0" y="0"/>
            <a:chExt cx="13283548" cy="3687084"/>
          </a:xfrm>
        </p:grpSpPr>
        <p:sp>
          <p:nvSpPr>
            <p:cNvPr id="8" name="TextBox 8"/>
            <p:cNvSpPr txBox="1"/>
            <p:nvPr/>
          </p:nvSpPr>
          <p:spPr>
            <a:xfrm>
              <a:off x="0" y="47625"/>
              <a:ext cx="13283548" cy="5980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endParaRPr dirty="0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982885"/>
              <a:ext cx="13283548" cy="17041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432"/>
                </a:lnSpc>
              </a:pPr>
              <a:endParaRPr dirty="0"/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1671488" y="7886700"/>
            <a:ext cx="4400550" cy="4400550"/>
            <a:chOff x="-2540" y="-2540"/>
            <a:chExt cx="6355080" cy="6355080"/>
          </a:xfrm>
        </p:grpSpPr>
        <p:sp>
          <p:nvSpPr>
            <p:cNvPr id="11" name="Freeform 11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EA5B16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1671488" y="7886700"/>
            <a:ext cx="4400550" cy="4400550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A5B16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028700" y="2552700"/>
            <a:ext cx="9962661" cy="6760046"/>
            <a:chOff x="0" y="47625"/>
            <a:chExt cx="13283548" cy="4284740"/>
          </a:xfrm>
        </p:grpSpPr>
        <p:sp>
          <p:nvSpPr>
            <p:cNvPr id="15" name="TextBox 15"/>
            <p:cNvSpPr txBox="1"/>
            <p:nvPr/>
          </p:nvSpPr>
          <p:spPr>
            <a:xfrm>
              <a:off x="0" y="47625"/>
              <a:ext cx="13283548" cy="2804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3600" spc="512" dirty="0">
                  <a:solidFill>
                    <a:srgbClr val="1D1D1B"/>
                  </a:solidFill>
                  <a:latin typeface="Glacial Indifference Bold"/>
                </a:rPr>
                <a:t>Research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060067"/>
              <a:ext cx="13283548" cy="2722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endParaRPr lang="en-US" sz="2600" spc="52" dirty="0">
                <a:solidFill>
                  <a:srgbClr val="1D1D1B"/>
                </a:solidFill>
                <a:latin typeface="Glacial Indifference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982886"/>
              <a:ext cx="13283548" cy="1576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432"/>
                </a:lnSpc>
              </a:pPr>
              <a:r>
                <a:rPr lang="en-US" sz="4000" dirty="0">
                  <a:solidFill>
                    <a:srgbClr val="2FB8C4"/>
                  </a:solidFill>
                  <a:latin typeface="League Spartan"/>
                </a:rPr>
                <a:t>The effectiveness and attractiveness of music as a context to learn to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3366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686911" y="9227344"/>
            <a:ext cx="7572389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40"/>
              </a:lnSpc>
            </a:pPr>
            <a:r>
              <a:rPr lang="en-US" sz="1600" spc="24" dirty="0">
                <a:solidFill>
                  <a:srgbClr val="244357"/>
                </a:solidFill>
                <a:latin typeface="Glacial Indifference"/>
              </a:rPr>
              <a:t>B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581400" y="1410143"/>
            <a:ext cx="12046528" cy="8656215"/>
            <a:chOff x="0" y="28575"/>
            <a:chExt cx="9947187" cy="525192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5251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Importance of programming</a:t>
              </a:r>
            </a:p>
            <a:p>
              <a:pPr algn="l">
                <a:lnSpc>
                  <a:spcPts val="5979"/>
                </a:lnSpc>
              </a:pPr>
              <a:r>
                <a:rPr lang="nl-NL" sz="3600" dirty="0"/>
                <a:t>Computer </a:t>
              </a:r>
              <a:r>
                <a:rPr lang="nl-NL" sz="3600" dirty="0" err="1"/>
                <a:t>knowledge</a:t>
              </a:r>
              <a:r>
                <a:rPr lang="nl-NL" sz="3600" dirty="0"/>
                <a:t> is form of </a:t>
              </a:r>
              <a:r>
                <a:rPr lang="nl-NL" sz="3600" dirty="0" err="1"/>
                <a:t>literacy</a:t>
              </a:r>
              <a:r>
                <a:rPr lang="nl-NL" sz="3600" dirty="0"/>
                <a:t>, </a:t>
              </a:r>
              <a:r>
                <a:rPr lang="nl-NL" sz="3600" dirty="0" err="1"/>
                <a:t>when</a:t>
              </a:r>
              <a:r>
                <a:rPr lang="nl-NL" sz="3600" dirty="0"/>
                <a:t> </a:t>
              </a:r>
              <a:r>
                <a:rPr lang="nl-NL" sz="3600" dirty="0" err="1"/>
                <a:t>societies</a:t>
              </a:r>
              <a:r>
                <a:rPr lang="nl-NL" sz="3600" dirty="0"/>
                <a:t> </a:t>
              </a:r>
              <a:r>
                <a:rPr lang="nl-NL" sz="3600" dirty="0" err="1"/>
                <a:t>become</a:t>
              </a:r>
              <a:r>
                <a:rPr lang="nl-NL" sz="3600" dirty="0"/>
                <a:t> </a:t>
              </a:r>
              <a:r>
                <a:rPr lang="nl-NL" sz="3600" dirty="0" err="1"/>
                <a:t>dependent</a:t>
              </a:r>
              <a:r>
                <a:rPr lang="nl-NL" sz="3600" dirty="0"/>
                <a:t> on </a:t>
              </a:r>
              <a:r>
                <a:rPr lang="nl-NL" sz="3600" dirty="0" err="1"/>
                <a:t>that</a:t>
              </a:r>
              <a:r>
                <a:rPr lang="nl-NL" sz="3600" dirty="0"/>
                <a:t> </a:t>
              </a:r>
              <a:r>
                <a:rPr lang="nl-NL" sz="3600" dirty="0" err="1"/>
                <a:t>knowledge</a:t>
              </a:r>
              <a:r>
                <a:rPr lang="nl-NL" sz="3600" dirty="0"/>
                <a:t>, </a:t>
              </a:r>
              <a:r>
                <a:rPr lang="nl-NL" sz="3600" dirty="0" err="1"/>
                <a:t>those</a:t>
              </a:r>
              <a:r>
                <a:rPr lang="nl-NL" sz="3600" dirty="0"/>
                <a:t> </a:t>
              </a:r>
              <a:r>
                <a:rPr lang="nl-NL" sz="3600" dirty="0" err="1"/>
                <a:t>who</a:t>
              </a:r>
              <a:r>
                <a:rPr lang="nl-NL" sz="3600" dirty="0"/>
                <a:t> </a:t>
              </a:r>
              <a:r>
                <a:rPr lang="nl-NL" sz="3600" dirty="0" err="1"/>
                <a:t>can</a:t>
              </a:r>
              <a:r>
                <a:rPr lang="nl-NL" sz="3600" dirty="0"/>
                <a:t> code have power </a:t>
              </a:r>
              <a:r>
                <a:rPr lang="nl-NL" sz="3600" dirty="0" err="1"/>
                <a:t>and</a:t>
              </a:r>
              <a:r>
                <a:rPr lang="nl-NL" sz="3600" dirty="0"/>
                <a:t> </a:t>
              </a:r>
              <a:r>
                <a:rPr lang="nl-NL" sz="3600" dirty="0" err="1"/>
                <a:t>influence</a:t>
              </a:r>
              <a:r>
                <a:rPr lang="nl-NL" sz="3600" dirty="0"/>
                <a:t> on </a:t>
              </a:r>
              <a:r>
                <a:rPr lang="nl-NL" sz="3600" dirty="0" err="1"/>
                <a:t>those</a:t>
              </a:r>
              <a:r>
                <a:rPr lang="nl-NL" sz="3600" dirty="0"/>
                <a:t> </a:t>
              </a:r>
              <a:r>
                <a:rPr lang="nl-NL" sz="3600" dirty="0" err="1"/>
                <a:t>who</a:t>
              </a:r>
              <a:r>
                <a:rPr lang="nl-NL" sz="3600" dirty="0"/>
                <a:t> </a:t>
              </a:r>
              <a:r>
                <a:rPr lang="nl-NL" sz="3600" dirty="0" err="1"/>
                <a:t>cannot</a:t>
              </a:r>
              <a:r>
                <a:rPr lang="nl-NL" sz="3600" dirty="0"/>
                <a:t>. (</a:t>
              </a:r>
              <a:r>
                <a:rPr lang="nl-NL" sz="3600" dirty="0" err="1"/>
                <a:t>based</a:t>
              </a:r>
              <a:r>
                <a:rPr lang="nl-NL" sz="3600" dirty="0"/>
                <a:t> on Horn et al., 2020)</a:t>
              </a:r>
            </a:p>
            <a:p>
              <a:pPr algn="l">
                <a:lnSpc>
                  <a:spcPts val="5979"/>
                </a:lnSpc>
              </a:pPr>
              <a:endParaRPr lang="nl-NL" sz="3600" dirty="0"/>
            </a:p>
            <a:p>
              <a:pPr algn="l">
                <a:lnSpc>
                  <a:spcPts val="5979"/>
                </a:lnSpc>
              </a:pPr>
              <a:r>
                <a:rPr lang="nl-NL" sz="3600" dirty="0" err="1"/>
                <a:t>What</a:t>
              </a:r>
              <a:r>
                <a:rPr lang="nl-NL" sz="3600" dirty="0"/>
                <a:t> are schools </a:t>
              </a:r>
              <a:r>
                <a:rPr lang="nl-NL" sz="3600" dirty="0" err="1"/>
                <a:t>for</a:t>
              </a:r>
              <a:r>
                <a:rPr lang="nl-NL" sz="3600" dirty="0"/>
                <a:t>?</a:t>
              </a:r>
            </a:p>
            <a:p>
              <a:r>
                <a:rPr lang="nl-NL" sz="3600" dirty="0"/>
                <a:t>“...</a:t>
              </a:r>
              <a:r>
                <a:rPr lang="nl-NL" sz="3600" i="1" dirty="0"/>
                <a:t> </a:t>
              </a:r>
              <a:r>
                <a:rPr lang="nl-NL" sz="3600" i="1" dirty="0" err="1"/>
                <a:t>powerful</a:t>
              </a:r>
              <a:r>
                <a:rPr lang="nl-NL" sz="3600" i="1" dirty="0"/>
                <a:t> </a:t>
              </a:r>
              <a:r>
                <a:rPr lang="nl-NL" sz="3600" i="1" dirty="0" err="1"/>
                <a:t>disciplinary</a:t>
              </a:r>
              <a:r>
                <a:rPr lang="nl-NL" sz="3600" i="1" dirty="0"/>
                <a:t> </a:t>
              </a:r>
              <a:r>
                <a:rPr lang="nl-NL" sz="3600" i="1" dirty="0" err="1"/>
                <a:t>knowledge</a:t>
              </a:r>
              <a:r>
                <a:rPr lang="nl-NL" sz="3600" i="1" dirty="0"/>
                <a:t> </a:t>
              </a:r>
              <a:r>
                <a:rPr lang="nl-NL" sz="3600" dirty="0"/>
                <a:t>.”</a:t>
              </a:r>
            </a:p>
            <a:p>
              <a:endParaRPr lang="nl-NL" sz="3600" dirty="0"/>
            </a:p>
            <a:p>
              <a:r>
                <a:rPr lang="en-US" sz="3600" i="1" dirty="0"/>
                <a:t>“…what the knowledge can do or what intellectual power it gives to those who have access to it.”</a:t>
              </a:r>
            </a:p>
            <a:p>
              <a:endParaRPr lang="nl-NL" sz="3600" dirty="0"/>
            </a:p>
            <a:p>
              <a:r>
                <a:rPr lang="nl-NL" sz="3600" dirty="0"/>
                <a:t>(Michael Young, 2008) </a:t>
              </a:r>
              <a:endParaRPr lang="en-US" sz="4400" spc="11" dirty="0">
                <a:solidFill>
                  <a:srgbClr val="244357"/>
                </a:solidFill>
                <a:latin typeface="Glacial Indifference"/>
              </a:endParaRP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6618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66800" y="1410143"/>
            <a:ext cx="14561128" cy="7732887"/>
            <a:chOff x="0" y="28575"/>
            <a:chExt cx="9947187" cy="469172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46917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spc="51" dirty="0" err="1">
                  <a:solidFill>
                    <a:srgbClr val="2FB8C4"/>
                  </a:solidFill>
                  <a:latin typeface="League Spartan"/>
                </a:rPr>
                <a:t>Importance</a:t>
              </a:r>
              <a:r>
                <a:rPr lang="nl-NL" sz="3600" spc="51" dirty="0">
                  <a:solidFill>
                    <a:srgbClr val="2FB8C4"/>
                  </a:solidFill>
                  <a:latin typeface="League Spartan"/>
                </a:rPr>
                <a:t> of diverse student </a:t>
              </a:r>
              <a:r>
                <a:rPr lang="nl-NL" sz="3600" spc="51" dirty="0" err="1">
                  <a:solidFill>
                    <a:srgbClr val="2FB8C4"/>
                  </a:solidFill>
                  <a:latin typeface="League Spartan"/>
                </a:rPr>
                <a:t>population</a:t>
              </a:r>
              <a:endParaRPr lang="nl-NL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endParaRPr lang="nl-NL" sz="3600" dirty="0"/>
            </a:p>
            <a:p>
              <a:pPr algn="l">
                <a:lnSpc>
                  <a:spcPts val="5979"/>
                </a:lnSpc>
              </a:pPr>
              <a:r>
                <a:rPr lang="nl-NL" sz="3600" dirty="0"/>
                <a:t>But in professional field:</a:t>
              </a: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nl-NL" sz="3600" dirty="0" err="1"/>
                <a:t>not</a:t>
              </a:r>
              <a:r>
                <a:rPr lang="nl-NL" sz="3600" dirty="0"/>
                <a:t> </a:t>
              </a:r>
              <a:r>
                <a:rPr lang="nl-NL" sz="3600" dirty="0" err="1"/>
                <a:t>so</a:t>
              </a:r>
              <a:r>
                <a:rPr lang="nl-NL" sz="3600" dirty="0"/>
                <a:t> </a:t>
              </a:r>
              <a:r>
                <a:rPr lang="nl-NL" sz="3600" dirty="0" err="1"/>
                <a:t>much</a:t>
              </a:r>
              <a:r>
                <a:rPr lang="nl-NL" sz="3600" dirty="0"/>
                <a:t> </a:t>
              </a:r>
              <a:r>
                <a:rPr lang="nl-NL" sz="3600" dirty="0" err="1"/>
                <a:t>math</a:t>
              </a:r>
              <a:r>
                <a:rPr lang="nl-NL" sz="3600" dirty="0"/>
                <a:t>/</a:t>
              </a:r>
              <a:r>
                <a:rPr lang="nl-NL" sz="3600" dirty="0" err="1"/>
                <a:t>statics</a:t>
              </a:r>
              <a:r>
                <a:rPr lang="nl-NL" sz="3600" dirty="0"/>
                <a:t>,</a:t>
              </a: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nl-NL" sz="3600" dirty="0" err="1"/>
                <a:t>also</a:t>
              </a:r>
              <a:r>
                <a:rPr lang="nl-NL" sz="3600" dirty="0"/>
                <a:t> design,</a:t>
              </a: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nl-NL" sz="3600" dirty="0" err="1"/>
                <a:t>and</a:t>
              </a:r>
              <a:r>
                <a:rPr lang="nl-NL" sz="3600" dirty="0"/>
                <a:t> </a:t>
              </a:r>
              <a:r>
                <a:rPr lang="nl-NL" sz="3600" dirty="0" err="1"/>
                <a:t>programming</a:t>
              </a:r>
              <a:r>
                <a:rPr lang="nl-NL" sz="3600" dirty="0"/>
                <a:t>  is </a:t>
              </a:r>
              <a:r>
                <a:rPr lang="nl-NL" sz="3600" dirty="0" err="1"/>
                <a:t>currently</a:t>
              </a:r>
              <a:r>
                <a:rPr lang="nl-NL" sz="3600" dirty="0"/>
                <a:t> present in most </a:t>
              </a:r>
              <a:r>
                <a:rPr lang="nl-NL" sz="3600" dirty="0" err="1"/>
                <a:t>domains</a:t>
              </a:r>
              <a:r>
                <a:rPr lang="nl-NL" sz="3600" dirty="0"/>
                <a:t> (‘</a:t>
              </a:r>
              <a:r>
                <a:rPr lang="nl-NL" sz="3600" dirty="0" err="1"/>
                <a:t>omnipresent</a:t>
              </a:r>
              <a:r>
                <a:rPr lang="nl-NL" sz="3600" dirty="0"/>
                <a:t>’)</a:t>
              </a: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endParaRPr lang="nl-NL" sz="3600" dirty="0"/>
            </a:p>
            <a:p>
              <a:pPr algn="l">
                <a:lnSpc>
                  <a:spcPts val="5979"/>
                </a:lnSpc>
              </a:pPr>
              <a:r>
                <a:rPr lang="nl-NL" sz="3600" dirty="0"/>
                <a:t>Development of e.g.  </a:t>
              </a:r>
              <a:r>
                <a:rPr lang="nl-NL" sz="3600" i="1" dirty="0"/>
                <a:t>arts </a:t>
              </a:r>
              <a:r>
                <a:rPr lang="nl-NL" sz="3600" dirty="0"/>
                <a:t>as a context to </a:t>
              </a:r>
              <a:r>
                <a:rPr lang="nl-NL" sz="3600" dirty="0" err="1"/>
                <a:t>teach</a:t>
              </a:r>
              <a:r>
                <a:rPr lang="nl-NL" sz="3600" dirty="0"/>
                <a:t> </a:t>
              </a:r>
              <a:r>
                <a:rPr lang="nl-NL" sz="3600" dirty="0" err="1"/>
                <a:t>coding</a:t>
              </a:r>
              <a:endParaRPr lang="nl-NL" sz="3600" dirty="0"/>
            </a:p>
            <a:p>
              <a:pPr fontAlgn="base" hangingPunct="0"/>
              <a:endParaRPr lang="en-US" sz="2800" dirty="0"/>
            </a:p>
            <a:p>
              <a:pPr fontAlgn="base" hangingPunct="0"/>
              <a:endParaRPr lang="en-US" sz="2800" dirty="0"/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93491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74145" y="495300"/>
            <a:ext cx="4811572" cy="6158161"/>
            <a:chOff x="0" y="0"/>
            <a:chExt cx="9997775" cy="13144082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4645" r="24645"/>
            <a:stretch>
              <a:fillRect/>
            </a:stretch>
          </p:blipFill>
          <p:spPr>
            <a:xfrm>
              <a:off x="0" y="0"/>
              <a:ext cx="9997775" cy="13144082"/>
            </a:xfrm>
            <a:prstGeom prst="rect">
              <a:avLst/>
            </a:prstGeom>
          </p:spPr>
        </p:pic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5562600" y="795497"/>
            <a:ext cx="10896600" cy="6979803"/>
            <a:chOff x="0" y="28575"/>
            <a:chExt cx="10768702" cy="386585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10768702" cy="271467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But is context </a:t>
              </a:r>
              <a:r>
                <a:rPr lang="en-US" sz="3600" i="1" spc="51" dirty="0">
                  <a:solidFill>
                    <a:srgbClr val="2FB8C4"/>
                  </a:solidFill>
                  <a:latin typeface="League Spartan"/>
                </a:rPr>
                <a:t>arts,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nl-NL" sz="3600" dirty="0" err="1"/>
                <a:t>attractive</a:t>
              </a:r>
              <a:r>
                <a:rPr lang="nl-NL" sz="3600" dirty="0"/>
                <a:t> </a:t>
              </a:r>
              <a:r>
                <a:rPr lang="nl-NL" sz="3600" dirty="0" err="1"/>
                <a:t>enough</a:t>
              </a:r>
              <a:r>
                <a:rPr lang="nl-NL" sz="3600" dirty="0"/>
                <a:t> to </a:t>
              </a:r>
              <a:r>
                <a:rPr lang="nl-NL" sz="3600" dirty="0" err="1"/>
                <a:t>diversify</a:t>
              </a:r>
              <a:r>
                <a:rPr lang="nl-NL" sz="3600" dirty="0"/>
                <a:t> </a:t>
              </a:r>
              <a:r>
                <a:rPr lang="nl-NL" sz="3600" dirty="0" err="1"/>
                <a:t>the</a:t>
              </a:r>
              <a:r>
                <a:rPr lang="nl-NL" sz="3600" dirty="0"/>
                <a:t> student </a:t>
              </a:r>
              <a:r>
                <a:rPr lang="nl-NL" sz="3600" dirty="0" err="1"/>
                <a:t>population</a:t>
              </a:r>
              <a:r>
                <a:rPr lang="nl-NL" sz="3600" dirty="0"/>
                <a:t>?,</a:t>
              </a: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nl-NL" sz="3600" dirty="0"/>
                <a:t>‘</a:t>
              </a:r>
              <a:r>
                <a:rPr lang="nl-NL" sz="3600" dirty="0" err="1"/>
                <a:t>computational</a:t>
              </a:r>
              <a:r>
                <a:rPr lang="nl-NL" sz="3600" dirty="0"/>
                <a:t>’ </a:t>
              </a:r>
              <a:r>
                <a:rPr lang="nl-NL" sz="3600" dirty="0" err="1"/>
                <a:t>enough</a:t>
              </a:r>
              <a:r>
                <a:rPr lang="nl-NL" sz="3600" dirty="0"/>
                <a:t>?, </a:t>
              </a:r>
              <a:r>
                <a:rPr lang="nl-NL" sz="3600" dirty="0" err="1"/>
                <a:t>and</a:t>
              </a:r>
              <a:r>
                <a:rPr lang="nl-NL" sz="3600" dirty="0"/>
                <a:t> </a:t>
              </a: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nl-NL" sz="3600" dirty="0" err="1"/>
                <a:t>will</a:t>
              </a:r>
              <a:r>
                <a:rPr lang="nl-NL" sz="3600" dirty="0"/>
                <a:t> </a:t>
              </a:r>
              <a:r>
                <a:rPr lang="nl-NL" sz="3600" dirty="0" err="1"/>
                <a:t>concepts</a:t>
              </a:r>
              <a:r>
                <a:rPr lang="nl-NL" sz="3600" dirty="0"/>
                <a:t> </a:t>
              </a:r>
              <a:r>
                <a:rPr lang="nl-NL" sz="3600" dirty="0" err="1"/>
                <a:t>learned</a:t>
              </a:r>
              <a:r>
                <a:rPr lang="nl-NL" sz="3600" dirty="0"/>
                <a:t> </a:t>
              </a:r>
              <a:r>
                <a:rPr lang="nl-NL" sz="3600" dirty="0" err="1"/>
                <a:t>be</a:t>
              </a:r>
              <a:r>
                <a:rPr lang="nl-NL" sz="3600" dirty="0"/>
                <a:t> </a:t>
              </a:r>
              <a:r>
                <a:rPr lang="nl-NL" sz="3600" dirty="0" err="1"/>
                <a:t>transferable</a:t>
              </a:r>
              <a:r>
                <a:rPr lang="nl-NL" sz="3600" dirty="0"/>
                <a:t> to </a:t>
              </a:r>
              <a:r>
                <a:rPr lang="nl-NL" sz="3600" dirty="0" err="1"/>
                <a:t>other</a:t>
              </a:r>
              <a:r>
                <a:rPr lang="nl-NL" sz="3600" dirty="0"/>
                <a:t> </a:t>
              </a:r>
              <a:r>
                <a:rPr lang="nl-NL" sz="3600" dirty="0" err="1"/>
                <a:t>contexts</a:t>
              </a:r>
              <a:r>
                <a:rPr lang="nl-NL" sz="3600" dirty="0"/>
                <a:t>?</a:t>
              </a:r>
            </a:p>
            <a:p>
              <a:endParaRPr lang="nl-NL" sz="3600" dirty="0"/>
            </a:p>
            <a:p>
              <a:endParaRPr lang="nl-NL" sz="3600" dirty="0"/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5959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458199" y="1714499"/>
            <a:ext cx="9525000" cy="6067340"/>
            <a:chOff x="-792087" y="213235"/>
            <a:chExt cx="10739274" cy="3681195"/>
          </a:xfrm>
        </p:grpSpPr>
        <p:sp>
          <p:nvSpPr>
            <p:cNvPr id="10" name="TextBox 10"/>
            <p:cNvSpPr txBox="1"/>
            <p:nvPr/>
          </p:nvSpPr>
          <p:spPr>
            <a:xfrm>
              <a:off x="-792087" y="213235"/>
              <a:ext cx="9794219" cy="32351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Vandaag</a:t>
              </a:r>
            </a:p>
            <a:p>
              <a:pPr algn="l">
                <a:lnSpc>
                  <a:spcPts val="5979"/>
                </a:lnSpc>
              </a:pPr>
              <a:r>
                <a:rPr lang="nl-NL" sz="2800" spc="51" dirty="0">
                  <a:latin typeface="League Spartan"/>
                </a:rPr>
                <a:t> 15 minuten - introductie</a:t>
              </a:r>
            </a:p>
            <a:p>
              <a:pPr algn="l">
                <a:lnSpc>
                  <a:spcPts val="5979"/>
                </a:lnSpc>
              </a:pPr>
              <a:r>
                <a:rPr lang="nl-NL" sz="2800" spc="51" dirty="0">
                  <a:latin typeface="League Spartan"/>
                </a:rPr>
                <a:t>30 minuten - zelf werken</a:t>
              </a:r>
            </a:p>
            <a:p>
              <a:pPr algn="l">
                <a:lnSpc>
                  <a:spcPts val="5979"/>
                </a:lnSpc>
              </a:pPr>
              <a:r>
                <a:rPr lang="nl-NL" sz="2800" spc="51" dirty="0">
                  <a:latin typeface="League Spartan"/>
                </a:rPr>
                <a:t>15 minuten - over onderzoek</a:t>
              </a:r>
            </a:p>
            <a:p>
              <a:pPr algn="l">
                <a:lnSpc>
                  <a:spcPts val="5979"/>
                </a:lnSpc>
              </a:pPr>
              <a:r>
                <a:rPr lang="nl-NL" sz="2800" spc="51" dirty="0">
                  <a:latin typeface="League Spartan"/>
                </a:rPr>
                <a:t>15 minuten - vragen en google </a:t>
              </a:r>
              <a:r>
                <a:rPr lang="nl-NL" sz="2800" spc="51" dirty="0" err="1">
                  <a:latin typeface="League Spartan"/>
                </a:rPr>
                <a:t>forms</a:t>
              </a:r>
              <a:endParaRPr lang="nl-NL" sz="2800" spc="51" dirty="0"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nl-NL" sz="2800" spc="51" dirty="0">
                  <a:latin typeface="League Spartan"/>
                </a:rPr>
                <a:t>15 minuten - uitleg over lesopdracht</a:t>
              </a: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3" name="Afbeelding 2">
            <a:extLst>
              <a:ext uri="{FF2B5EF4-FFF2-40B4-BE49-F238E27FC236}">
                <a16:creationId xmlns:a16="http://schemas.microsoft.com/office/drawing/2014/main" id="{13A7E6AE-807E-5441-8710-96CD6A25F4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1" y="1410143"/>
            <a:ext cx="8150314" cy="481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6741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7025001"/>
            <a:chOff x="0" y="28575"/>
            <a:chExt cx="9947187" cy="426223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42622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Is the context music suitable for teaching coding.</a:t>
              </a:r>
            </a:p>
            <a:p>
              <a:pPr marL="285750" indent="-285750">
                <a:buFontTx/>
                <a:buChar char="-"/>
              </a:pPr>
              <a:r>
                <a:rPr lang="nl-NL" sz="3600" dirty="0"/>
                <a:t>Will </a:t>
              </a:r>
              <a:r>
                <a:rPr lang="nl-NL" sz="3600" dirty="0" err="1"/>
                <a:t>it</a:t>
              </a:r>
              <a:r>
                <a:rPr lang="nl-NL" sz="3600" dirty="0"/>
                <a:t> produce </a:t>
              </a:r>
              <a:r>
                <a:rPr lang="nl-NL" sz="3600" dirty="0" err="1"/>
                <a:t>sufficient</a:t>
              </a:r>
              <a:r>
                <a:rPr lang="nl-NL" sz="3600" dirty="0"/>
                <a:t> content-</a:t>
              </a:r>
              <a:r>
                <a:rPr lang="nl-NL" sz="3600" dirty="0" err="1"/>
                <a:t>knowledge</a:t>
              </a:r>
              <a:r>
                <a:rPr lang="nl-NL" sz="3600" dirty="0"/>
                <a:t> on coding? </a:t>
              </a:r>
            </a:p>
            <a:p>
              <a:pPr marL="285750" indent="-285750">
                <a:buFontTx/>
                <a:buChar char="-"/>
              </a:pPr>
              <a:endParaRPr lang="nl-NL" sz="3600" dirty="0"/>
            </a:p>
            <a:p>
              <a:pPr marL="285750" indent="-285750">
                <a:buFontTx/>
                <a:buChar char="-"/>
              </a:pPr>
              <a:r>
                <a:rPr lang="nl-NL" sz="3600" dirty="0"/>
                <a:t>are this skills </a:t>
              </a:r>
              <a:r>
                <a:rPr lang="nl-NL" sz="3600" dirty="0" err="1"/>
                <a:t>and</a:t>
              </a:r>
              <a:r>
                <a:rPr lang="nl-NL" sz="3600" dirty="0"/>
                <a:t> </a:t>
              </a:r>
              <a:r>
                <a:rPr lang="nl-NL" sz="3600" dirty="0" err="1"/>
                <a:t>knowledge</a:t>
              </a:r>
              <a:r>
                <a:rPr lang="nl-NL" sz="3600" dirty="0"/>
                <a:t> </a:t>
              </a:r>
              <a:r>
                <a:rPr lang="nl-NL" sz="3600" dirty="0" err="1"/>
                <a:t>transferable</a:t>
              </a:r>
              <a:r>
                <a:rPr lang="nl-NL" sz="3600" dirty="0"/>
                <a:t> </a:t>
              </a:r>
              <a:r>
                <a:rPr lang="nl-NL" sz="3600" dirty="0" err="1"/>
                <a:t>from</a:t>
              </a:r>
              <a:r>
                <a:rPr lang="nl-NL" sz="3600" dirty="0"/>
                <a:t> </a:t>
              </a:r>
              <a:r>
                <a:rPr lang="nl-NL" sz="3600" dirty="0" err="1"/>
                <a:t>one</a:t>
              </a:r>
              <a:r>
                <a:rPr lang="nl-NL" sz="3600" dirty="0"/>
                <a:t> domain (</a:t>
              </a:r>
              <a:r>
                <a:rPr lang="nl-NL" sz="3600" dirty="0" err="1"/>
                <a:t>music</a:t>
              </a:r>
              <a:r>
                <a:rPr lang="nl-NL" sz="3600" dirty="0"/>
                <a:t>) to </a:t>
              </a:r>
              <a:r>
                <a:rPr lang="nl-NL" sz="3600" dirty="0" err="1"/>
                <a:t>other</a:t>
              </a:r>
              <a:r>
                <a:rPr lang="nl-NL" sz="3600" dirty="0"/>
                <a:t> </a:t>
              </a:r>
              <a:r>
                <a:rPr lang="nl-NL" sz="3600" dirty="0" err="1"/>
                <a:t>domains</a:t>
              </a:r>
              <a:r>
                <a:rPr lang="nl-NL" sz="3600" dirty="0"/>
                <a:t>? </a:t>
              </a:r>
            </a:p>
            <a:p>
              <a:endParaRPr lang="nl-NL" sz="3600" dirty="0"/>
            </a:p>
            <a:p>
              <a:pPr marL="285750" indent="-285750">
                <a:buFontTx/>
                <a:buChar char="-"/>
              </a:pPr>
              <a:r>
                <a:rPr lang="nl-NL" sz="3600" dirty="0" err="1"/>
                <a:t>What</a:t>
              </a:r>
              <a:r>
                <a:rPr lang="nl-NL" sz="3600" dirty="0"/>
                <a:t> </a:t>
              </a:r>
              <a:r>
                <a:rPr lang="nl-NL" sz="3600" dirty="0" err="1"/>
                <a:t>aspects</a:t>
              </a:r>
              <a:r>
                <a:rPr lang="nl-NL" sz="3600" dirty="0"/>
                <a:t> </a:t>
              </a:r>
              <a:r>
                <a:rPr lang="nl-NL" sz="3600" dirty="0" err="1"/>
                <a:t>music</a:t>
              </a:r>
              <a:r>
                <a:rPr lang="nl-NL" sz="3600" dirty="0"/>
                <a:t> </a:t>
              </a:r>
              <a:r>
                <a:rPr lang="nl-NL" sz="3600" dirty="0" err="1"/>
                <a:t>can</a:t>
              </a:r>
              <a:r>
                <a:rPr lang="nl-NL" sz="3600" dirty="0"/>
                <a:t> </a:t>
              </a:r>
              <a:r>
                <a:rPr lang="nl-NL" sz="3600" dirty="0" err="1"/>
                <a:t>ensure</a:t>
              </a:r>
              <a:r>
                <a:rPr lang="nl-NL" sz="3600" dirty="0"/>
                <a:t> a permanent </a:t>
              </a:r>
              <a:r>
                <a:rPr lang="nl-NL" sz="3600" dirty="0" err="1"/>
                <a:t>and</a:t>
              </a:r>
              <a:r>
                <a:rPr lang="nl-NL" sz="3600" dirty="0"/>
                <a:t> </a:t>
              </a:r>
              <a:r>
                <a:rPr lang="nl-NL" sz="3600" dirty="0" err="1"/>
                <a:t>flexible</a:t>
              </a:r>
              <a:r>
                <a:rPr lang="nl-NL" sz="3600" dirty="0"/>
                <a:t> </a:t>
              </a:r>
              <a:r>
                <a:rPr lang="nl-NL" sz="3600" dirty="0" err="1"/>
                <a:t>knowledge</a:t>
              </a:r>
              <a:r>
                <a:rPr lang="nl-NL" sz="3600" dirty="0"/>
                <a:t> of coding </a:t>
              </a:r>
              <a:r>
                <a:rPr lang="nl-NL" sz="3600" dirty="0" err="1"/>
                <a:t>concepts</a:t>
              </a:r>
              <a:r>
                <a:rPr lang="nl-NL" sz="3600" dirty="0"/>
                <a:t>?</a:t>
              </a:r>
            </a:p>
            <a:p>
              <a:endParaRPr lang="nl-NL" sz="3600" dirty="0"/>
            </a:p>
            <a:p>
              <a:r>
                <a:rPr lang="nl-NL" sz="3600" dirty="0"/>
                <a:t>The research </a:t>
              </a:r>
              <a:r>
                <a:rPr lang="nl-NL" sz="3600" dirty="0" err="1"/>
                <a:t>will</a:t>
              </a:r>
              <a:r>
                <a:rPr lang="nl-NL" sz="3600" dirty="0"/>
                <a:t> </a:t>
              </a:r>
              <a:r>
                <a:rPr lang="nl-NL" sz="3600" dirty="0" err="1"/>
                <a:t>be</a:t>
              </a:r>
              <a:r>
                <a:rPr lang="nl-NL" sz="3600" dirty="0"/>
                <a:t> </a:t>
              </a:r>
              <a:r>
                <a:rPr lang="nl-NL" sz="3600" dirty="0" err="1"/>
                <a:t>about</a:t>
              </a:r>
              <a:r>
                <a:rPr lang="nl-NL" sz="3600" dirty="0"/>
                <a:t> </a:t>
              </a:r>
              <a:r>
                <a:rPr lang="nl-NL" sz="3600" dirty="0" err="1"/>
                <a:t>the</a:t>
              </a:r>
              <a:r>
                <a:rPr lang="nl-NL" sz="3600" dirty="0"/>
                <a:t> </a:t>
              </a:r>
              <a:r>
                <a:rPr lang="nl-NL" sz="3600" dirty="0" err="1"/>
                <a:t>effectiveness</a:t>
              </a:r>
              <a:r>
                <a:rPr lang="nl-NL" sz="3600" dirty="0"/>
                <a:t> </a:t>
              </a:r>
              <a:r>
                <a:rPr lang="nl-NL" sz="3600" dirty="0" err="1"/>
                <a:t>and</a:t>
              </a:r>
              <a:r>
                <a:rPr lang="nl-NL" sz="3600" dirty="0"/>
                <a:t> </a:t>
              </a:r>
              <a:r>
                <a:rPr lang="nl-NL" sz="3600" dirty="0" err="1"/>
                <a:t>attractiveness</a:t>
              </a:r>
              <a:r>
                <a:rPr lang="nl-NL" sz="3600" dirty="0"/>
                <a:t> of </a:t>
              </a:r>
              <a:r>
                <a:rPr lang="nl-NL" sz="3600" dirty="0" err="1"/>
                <a:t>music</a:t>
              </a:r>
              <a:r>
                <a:rPr lang="nl-NL" sz="3600" dirty="0"/>
                <a:t> as a context to </a:t>
              </a:r>
              <a:r>
                <a:rPr lang="nl-NL" sz="3600" dirty="0" err="1"/>
                <a:t>learn</a:t>
              </a:r>
              <a:r>
                <a:rPr lang="nl-NL" sz="3600" dirty="0"/>
                <a:t> </a:t>
              </a:r>
              <a:r>
                <a:rPr lang="nl-NL" sz="3600" dirty="0" err="1"/>
                <a:t>how</a:t>
              </a:r>
              <a:r>
                <a:rPr lang="nl-NL" sz="3600" dirty="0"/>
                <a:t> to code.</a:t>
              </a: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8177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6371696"/>
            <a:chOff x="0" y="28575"/>
            <a:chExt cx="9947187" cy="386585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35899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Themes to be researched:</a:t>
              </a:r>
            </a:p>
            <a:p>
              <a:pPr marL="742950" indent="-742950">
                <a:buFont typeface="+mj-lt"/>
                <a:buAutoNum type="alphaLcPeriod"/>
              </a:pPr>
              <a:r>
                <a:rPr lang="nl-NL" sz="3600" dirty="0"/>
                <a:t>Is </a:t>
              </a:r>
              <a:r>
                <a:rPr lang="nl-NL" sz="3600" dirty="0" err="1"/>
                <a:t>music</a:t>
              </a:r>
              <a:r>
                <a:rPr lang="nl-NL" sz="3600" dirty="0"/>
                <a:t> </a:t>
              </a:r>
              <a:r>
                <a:rPr lang="nl-NL" sz="3600" dirty="0" err="1"/>
                <a:t>an</a:t>
              </a:r>
              <a:r>
                <a:rPr lang="nl-NL" sz="3600" dirty="0"/>
                <a:t> </a:t>
              </a:r>
              <a:r>
                <a:rPr lang="nl-NL" sz="3600" b="1" dirty="0" err="1"/>
                <a:t>appropriate</a:t>
              </a:r>
              <a:r>
                <a:rPr lang="nl-NL" sz="3600" b="1" dirty="0"/>
                <a:t> context </a:t>
              </a:r>
              <a:r>
                <a:rPr lang="nl-NL" sz="3600" dirty="0" err="1"/>
                <a:t>for</a:t>
              </a:r>
              <a:r>
                <a:rPr lang="nl-NL" sz="3600" dirty="0"/>
                <a:t> teaching </a:t>
              </a:r>
              <a:r>
                <a:rPr lang="nl-NL" sz="3600" dirty="0" err="1"/>
                <a:t>specific</a:t>
              </a:r>
              <a:r>
                <a:rPr lang="nl-NL" sz="3600" dirty="0"/>
                <a:t> </a:t>
              </a:r>
              <a:r>
                <a:rPr lang="nl-NL" sz="3600" dirty="0" err="1"/>
                <a:t>programming</a:t>
              </a:r>
              <a:r>
                <a:rPr lang="nl-NL" sz="3600" dirty="0"/>
                <a:t> </a:t>
              </a:r>
              <a:r>
                <a:rPr lang="nl-NL" sz="3600" dirty="0" err="1"/>
                <a:t>concepts</a:t>
              </a:r>
              <a:r>
                <a:rPr lang="nl-NL" sz="3600" dirty="0"/>
                <a:t> </a:t>
              </a:r>
              <a:r>
                <a:rPr lang="nl-NL" sz="3600" dirty="0" err="1"/>
                <a:t>and</a:t>
              </a:r>
              <a:r>
                <a:rPr lang="nl-NL" sz="3600" dirty="0"/>
                <a:t> </a:t>
              </a:r>
              <a:r>
                <a:rPr lang="nl-NL" sz="3600" dirty="0" err="1"/>
                <a:t>aptitude</a:t>
              </a:r>
              <a:r>
                <a:rPr lang="nl-NL" sz="3600" dirty="0"/>
                <a:t> (</a:t>
              </a:r>
              <a:r>
                <a:rPr lang="nl-NL" sz="3600" dirty="0" err="1"/>
                <a:t>and</a:t>
              </a:r>
              <a:r>
                <a:rPr lang="nl-NL" sz="3600" dirty="0"/>
                <a:t> are </a:t>
              </a:r>
              <a:r>
                <a:rPr lang="nl-NL" sz="3600" dirty="0" err="1"/>
                <a:t>there</a:t>
              </a:r>
              <a:r>
                <a:rPr lang="nl-NL" sz="3600" dirty="0"/>
                <a:t> </a:t>
              </a:r>
              <a:r>
                <a:rPr lang="nl-NL" sz="3600" dirty="0" err="1"/>
                <a:t>certain</a:t>
              </a:r>
              <a:r>
                <a:rPr lang="nl-NL" sz="3600" dirty="0"/>
                <a:t> </a:t>
              </a:r>
              <a:r>
                <a:rPr lang="nl-NL" sz="3600" dirty="0" err="1"/>
                <a:t>characteristics</a:t>
              </a:r>
              <a:r>
                <a:rPr lang="nl-NL" sz="3600" dirty="0"/>
                <a:t> in </a:t>
              </a:r>
              <a:r>
                <a:rPr lang="nl-NL" sz="3600" dirty="0" err="1"/>
                <a:t>music</a:t>
              </a:r>
              <a:r>
                <a:rPr lang="nl-NL" sz="3600" dirty="0"/>
                <a:t> </a:t>
              </a:r>
              <a:r>
                <a:rPr lang="nl-NL" sz="3600" dirty="0" err="1"/>
                <a:t>that</a:t>
              </a:r>
              <a:r>
                <a:rPr lang="nl-NL" sz="3600" dirty="0"/>
                <a:t> </a:t>
              </a:r>
              <a:r>
                <a:rPr lang="nl-NL" sz="3600" dirty="0" err="1"/>
                <a:t>hamper</a:t>
              </a:r>
              <a:r>
                <a:rPr lang="nl-NL" sz="3600" dirty="0"/>
                <a:t> </a:t>
              </a:r>
              <a:r>
                <a:rPr lang="nl-NL" sz="3600" dirty="0" err="1"/>
                <a:t>learning</a:t>
              </a:r>
              <a:r>
                <a:rPr lang="nl-NL" sz="3600" dirty="0"/>
                <a:t> </a:t>
              </a:r>
              <a:r>
                <a:rPr lang="nl-NL" sz="3600" dirty="0" err="1"/>
                <a:t>how</a:t>
              </a:r>
              <a:r>
                <a:rPr lang="nl-NL" sz="3600" dirty="0"/>
                <a:t> to code).</a:t>
              </a:r>
            </a:p>
            <a:p>
              <a:pPr marL="742950" indent="-742950">
                <a:buFont typeface="+mj-lt"/>
                <a:buAutoNum type="alphaLcPeriod"/>
              </a:pPr>
              <a:r>
                <a:rPr lang="nl-NL" sz="3600" dirty="0"/>
                <a:t>How </a:t>
              </a:r>
              <a:r>
                <a:rPr lang="nl-NL" sz="3600" dirty="0" err="1"/>
                <a:t>will</a:t>
              </a:r>
              <a:r>
                <a:rPr lang="nl-NL" sz="3600" dirty="0"/>
                <a:t> </a:t>
              </a:r>
              <a:r>
                <a:rPr lang="nl-NL" sz="3600" dirty="0" err="1"/>
                <a:t>the</a:t>
              </a:r>
              <a:r>
                <a:rPr lang="nl-NL" sz="3600" dirty="0"/>
                <a:t> </a:t>
              </a:r>
              <a:r>
                <a:rPr lang="nl-NL" sz="3600" dirty="0" err="1"/>
                <a:t>characteristics</a:t>
              </a:r>
              <a:r>
                <a:rPr lang="nl-NL" sz="3600" dirty="0"/>
                <a:t> </a:t>
              </a:r>
              <a:r>
                <a:rPr lang="nl-NL" sz="3600" dirty="0" err="1"/>
                <a:t>and</a:t>
              </a:r>
              <a:r>
                <a:rPr lang="nl-NL" sz="3600" dirty="0"/>
                <a:t> </a:t>
              </a:r>
              <a:r>
                <a:rPr lang="nl-NL" sz="3600" dirty="0" err="1"/>
                <a:t>complexity</a:t>
              </a:r>
              <a:r>
                <a:rPr lang="nl-NL" sz="3600" dirty="0"/>
                <a:t> of </a:t>
              </a:r>
              <a:r>
                <a:rPr lang="nl-NL" sz="3600" dirty="0" err="1"/>
                <a:t>music</a:t>
              </a:r>
              <a:r>
                <a:rPr lang="nl-NL" sz="3600" dirty="0"/>
                <a:t> </a:t>
              </a:r>
              <a:r>
                <a:rPr lang="nl-NL" sz="3600" dirty="0" err="1"/>
                <a:t>influence</a:t>
              </a:r>
              <a:r>
                <a:rPr lang="nl-NL" sz="3600" dirty="0"/>
                <a:t> </a:t>
              </a:r>
              <a:r>
                <a:rPr lang="nl-NL" sz="3600" dirty="0" err="1"/>
                <a:t>the</a:t>
              </a:r>
              <a:r>
                <a:rPr lang="nl-NL" sz="3600" dirty="0"/>
                <a:t> </a:t>
              </a:r>
              <a:r>
                <a:rPr lang="nl-NL" sz="3600" b="1" dirty="0" err="1"/>
                <a:t>process</a:t>
              </a:r>
              <a:r>
                <a:rPr lang="nl-NL" sz="3600" b="1" dirty="0"/>
                <a:t> </a:t>
              </a:r>
              <a:r>
                <a:rPr lang="nl-NL" sz="3600" dirty="0"/>
                <a:t>of </a:t>
              </a:r>
              <a:r>
                <a:rPr lang="nl-NL" sz="3600" dirty="0" err="1"/>
                <a:t>learning</a:t>
              </a:r>
              <a:r>
                <a:rPr lang="nl-NL" sz="3600" dirty="0"/>
                <a:t>.</a:t>
              </a:r>
            </a:p>
            <a:p>
              <a:pPr marL="742950" indent="-742950">
                <a:buFont typeface="+mj-lt"/>
                <a:buAutoNum type="alphaLcPeriod"/>
              </a:pPr>
              <a:r>
                <a:rPr lang="nl-NL" sz="3600" dirty="0" err="1"/>
                <a:t>What</a:t>
              </a:r>
              <a:r>
                <a:rPr lang="nl-NL" sz="3600" dirty="0"/>
                <a:t> are </a:t>
              </a:r>
              <a:r>
                <a:rPr lang="nl-NL" sz="3600" dirty="0" err="1"/>
                <a:t>requirements</a:t>
              </a:r>
              <a:r>
                <a:rPr lang="nl-NL" sz="3600" dirty="0"/>
                <a:t> to </a:t>
              </a:r>
              <a:r>
                <a:rPr lang="nl-NL" sz="3600" dirty="0" err="1"/>
                <a:t>come</a:t>
              </a:r>
              <a:r>
                <a:rPr lang="nl-NL" sz="3600" dirty="0"/>
                <a:t> to </a:t>
              </a:r>
              <a:r>
                <a:rPr lang="nl-NL" sz="3600" dirty="0" err="1"/>
                <a:t>efficient</a:t>
              </a:r>
              <a:r>
                <a:rPr lang="nl-NL" sz="3600" dirty="0"/>
                <a:t> </a:t>
              </a:r>
              <a:r>
                <a:rPr lang="nl-NL" sz="3600" b="1" dirty="0"/>
                <a:t>transfer </a:t>
              </a:r>
              <a:r>
                <a:rPr lang="nl-NL" sz="3600" dirty="0"/>
                <a:t>of </a:t>
              </a:r>
              <a:r>
                <a:rPr lang="nl-NL" sz="3600" dirty="0" err="1"/>
                <a:t>knowledge</a:t>
              </a:r>
              <a:r>
                <a:rPr lang="nl-NL" sz="3600" dirty="0"/>
                <a:t> </a:t>
              </a:r>
              <a:r>
                <a:rPr lang="nl-NL" sz="3600" dirty="0" err="1"/>
                <a:t>between</a:t>
              </a:r>
              <a:r>
                <a:rPr lang="nl-NL" sz="3600" dirty="0"/>
                <a:t> different </a:t>
              </a:r>
              <a:r>
                <a:rPr lang="nl-NL" sz="3600" dirty="0" err="1"/>
                <a:t>programming</a:t>
              </a:r>
              <a:r>
                <a:rPr lang="nl-NL" sz="3600" dirty="0"/>
                <a:t> </a:t>
              </a:r>
              <a:r>
                <a:rPr lang="nl-NL" sz="3600" dirty="0" err="1"/>
                <a:t>domains</a:t>
              </a:r>
              <a:r>
                <a:rPr lang="nl-NL" sz="3600" dirty="0"/>
                <a:t>.</a:t>
              </a:r>
            </a:p>
            <a:p>
              <a:pPr marL="742950" indent="-742950">
                <a:buFont typeface="+mj-lt"/>
                <a:buAutoNum type="alphaLcPeriod"/>
              </a:pPr>
              <a:r>
                <a:rPr lang="nl-NL" sz="3600" dirty="0" err="1"/>
                <a:t>What</a:t>
              </a:r>
              <a:r>
                <a:rPr lang="nl-NL" sz="3600" dirty="0"/>
                <a:t> are </a:t>
              </a:r>
              <a:r>
                <a:rPr lang="nl-NL" sz="3600" dirty="0" err="1"/>
                <a:t>the</a:t>
              </a:r>
              <a:r>
                <a:rPr lang="nl-NL" sz="3600" dirty="0"/>
                <a:t> </a:t>
              </a:r>
              <a:r>
                <a:rPr lang="nl-NL" sz="3600" dirty="0" err="1"/>
                <a:t>aspects</a:t>
              </a:r>
              <a:r>
                <a:rPr lang="nl-NL" sz="3600" dirty="0"/>
                <a:t> of </a:t>
              </a:r>
              <a:r>
                <a:rPr lang="nl-NL" sz="3600" dirty="0" err="1"/>
                <a:t>music</a:t>
              </a:r>
              <a:r>
                <a:rPr lang="nl-NL" sz="3600" dirty="0"/>
                <a:t> </a:t>
              </a:r>
              <a:r>
                <a:rPr lang="nl-NL" sz="3600" dirty="0" err="1"/>
                <a:t>that</a:t>
              </a:r>
              <a:r>
                <a:rPr lang="nl-NL" sz="3600" dirty="0"/>
                <a:t> </a:t>
              </a:r>
              <a:r>
                <a:rPr lang="nl-NL" sz="3600" dirty="0" err="1"/>
                <a:t>can</a:t>
              </a:r>
              <a:r>
                <a:rPr lang="nl-NL" sz="3600" dirty="0"/>
                <a:t> </a:t>
              </a:r>
              <a:r>
                <a:rPr lang="nl-NL" sz="3600" dirty="0" err="1"/>
                <a:t>promote</a:t>
              </a:r>
              <a:r>
                <a:rPr lang="nl-NL" sz="3600" dirty="0"/>
                <a:t> </a:t>
              </a:r>
              <a:r>
                <a:rPr lang="nl-NL" sz="3600" b="1" dirty="0" err="1"/>
                <a:t>computational</a:t>
              </a:r>
              <a:r>
                <a:rPr lang="nl-NL" sz="3600" b="1" dirty="0"/>
                <a:t> thinking</a:t>
              </a:r>
              <a:r>
                <a:rPr lang="nl-NL" sz="3600" dirty="0"/>
                <a:t>.</a:t>
              </a: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61180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6371696"/>
            <a:chOff x="0" y="28575"/>
            <a:chExt cx="9947187" cy="386585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3137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42950" indent="-742950" algn="l">
                <a:lnSpc>
                  <a:spcPts val="5979"/>
                </a:lnSpc>
                <a:buAutoNum type="alphaLcPeriod"/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Is music an appropriate context</a:t>
              </a:r>
            </a:p>
            <a:p>
              <a:pPr algn="l">
                <a:lnSpc>
                  <a:spcPts val="5979"/>
                </a:lnSpc>
              </a:pPr>
              <a:r>
                <a:rPr lang="nl-NL" sz="3600" dirty="0" err="1"/>
                <a:t>What</a:t>
              </a:r>
              <a:r>
                <a:rPr lang="nl-NL" sz="3600" dirty="0"/>
                <a:t> </a:t>
              </a:r>
              <a:r>
                <a:rPr lang="nl-NL" sz="3600" dirty="0" err="1"/>
                <a:t>characteristics</a:t>
              </a:r>
              <a:r>
                <a:rPr lang="nl-NL" sz="3600" dirty="0"/>
                <a:t> in </a:t>
              </a:r>
              <a:r>
                <a:rPr lang="nl-NL" sz="3600" dirty="0" err="1"/>
                <a:t>music</a:t>
              </a:r>
              <a:r>
                <a:rPr lang="nl-NL" sz="3600" dirty="0"/>
                <a:t> </a:t>
              </a:r>
              <a:r>
                <a:rPr lang="nl-NL" sz="3600" dirty="0" err="1"/>
                <a:t>that</a:t>
              </a:r>
              <a:r>
                <a:rPr lang="nl-NL" sz="3600" dirty="0"/>
                <a:t> </a:t>
              </a:r>
              <a:r>
                <a:rPr lang="nl-NL" sz="3600" dirty="0" err="1"/>
                <a:t>hamper</a:t>
              </a:r>
              <a:r>
                <a:rPr lang="nl-NL" sz="3600" dirty="0"/>
                <a:t> or help </a:t>
              </a:r>
              <a:r>
                <a:rPr lang="nl-NL" sz="3600" dirty="0" err="1"/>
                <a:t>learning</a:t>
              </a:r>
              <a:r>
                <a:rPr lang="nl-NL" sz="3600" dirty="0"/>
                <a:t> </a:t>
              </a:r>
              <a:r>
                <a:rPr lang="nl-NL" sz="3600" dirty="0" err="1"/>
                <a:t>how</a:t>
              </a:r>
              <a:r>
                <a:rPr lang="nl-NL" sz="3600" dirty="0"/>
                <a:t> to code.</a:t>
              </a:r>
            </a:p>
            <a:p>
              <a:pPr algn="l">
                <a:lnSpc>
                  <a:spcPts val="5979"/>
                </a:lnSpc>
              </a:pPr>
              <a:r>
                <a:rPr lang="nl-NL" sz="3600" dirty="0"/>
                <a:t>An </a:t>
              </a:r>
              <a:r>
                <a:rPr lang="nl-NL" sz="3600" dirty="0" err="1"/>
                <a:t>efficient</a:t>
              </a:r>
              <a:r>
                <a:rPr lang="nl-NL" sz="3600" dirty="0"/>
                <a:t> context </a:t>
              </a:r>
              <a:r>
                <a:rPr lang="nl-NL" sz="3600" dirty="0" err="1"/>
                <a:t>should</a:t>
              </a:r>
              <a:r>
                <a:rPr lang="nl-NL" sz="3600" dirty="0"/>
                <a:t> (Nijenhuis-Voogt et </a:t>
              </a:r>
              <a:r>
                <a:rPr lang="nl-NL" sz="3600" dirty="0" err="1"/>
                <a:t>all</a:t>
              </a:r>
              <a:r>
                <a:rPr lang="nl-NL" sz="3600" dirty="0"/>
                <a:t>, 2020):</a:t>
              </a:r>
            </a:p>
            <a:p>
              <a:pPr marL="571500" indent="-571500" algn="l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nl-NL" sz="3600" dirty="0" err="1"/>
                <a:t>be</a:t>
              </a:r>
              <a:r>
                <a:rPr lang="nl-NL" sz="3600" dirty="0"/>
                <a:t> </a:t>
              </a:r>
              <a:r>
                <a:rPr lang="nl-NL" sz="3600" dirty="0" err="1"/>
                <a:t>meaningfull</a:t>
              </a:r>
              <a:r>
                <a:rPr lang="nl-NL" sz="3600" dirty="0"/>
                <a:t>,</a:t>
              </a:r>
            </a:p>
            <a:p>
              <a:pPr marL="571500" indent="-571500" algn="l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nl-NL" sz="3600" dirty="0"/>
                <a:t>in line </a:t>
              </a:r>
              <a:r>
                <a:rPr lang="nl-NL" sz="3600" dirty="0" err="1"/>
                <a:t>with</a:t>
              </a:r>
              <a:r>
                <a:rPr lang="nl-NL" sz="3600" dirty="0"/>
                <a:t> student </a:t>
              </a:r>
              <a:r>
                <a:rPr lang="nl-NL" sz="3600" dirty="0" err="1"/>
                <a:t>interests</a:t>
              </a:r>
              <a:endParaRPr lang="nl-NL" sz="3600" dirty="0"/>
            </a:p>
            <a:p>
              <a:pPr marL="571500" indent="-571500" algn="l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nl-NL" sz="3600" dirty="0" err="1"/>
                <a:t>usefull</a:t>
              </a:r>
              <a:r>
                <a:rPr lang="nl-NL" sz="3600" dirty="0"/>
                <a:t> </a:t>
              </a:r>
              <a:r>
                <a:rPr lang="nl-NL" sz="3600" dirty="0" err="1"/>
                <a:t>for</a:t>
              </a:r>
              <a:r>
                <a:rPr lang="nl-NL" sz="3600" dirty="0"/>
                <a:t> </a:t>
              </a:r>
              <a:r>
                <a:rPr lang="nl-NL" sz="3600" dirty="0" err="1"/>
                <a:t>learning</a:t>
              </a:r>
              <a:r>
                <a:rPr lang="nl-NL" sz="3600" dirty="0"/>
                <a:t> </a:t>
              </a:r>
              <a:r>
                <a:rPr lang="nl-NL" sz="3600" dirty="0" err="1"/>
                <a:t>objectives</a:t>
              </a:r>
              <a:r>
                <a:rPr lang="nl-NL" sz="3600" dirty="0"/>
                <a:t>.</a:t>
              </a:r>
            </a:p>
            <a:p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03008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6371696"/>
            <a:chOff x="0" y="28575"/>
            <a:chExt cx="9947187" cy="386585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26703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Is music a meaningful context</a:t>
              </a:r>
            </a:p>
            <a:p>
              <a:pPr algn="l">
                <a:lnSpc>
                  <a:spcPts val="5979"/>
                </a:lnSpc>
              </a:pPr>
              <a:r>
                <a:rPr lang="nl-NL" sz="3600" dirty="0" err="1"/>
                <a:t>Meaningful</a:t>
              </a:r>
              <a:r>
                <a:rPr lang="nl-NL" sz="3600" dirty="0"/>
                <a:t> </a:t>
              </a:r>
              <a:r>
                <a:rPr lang="nl-NL" sz="3600" dirty="0" err="1"/>
                <a:t>can</a:t>
              </a:r>
              <a:r>
                <a:rPr lang="nl-NL" sz="3600" dirty="0"/>
                <a:t> have </a:t>
              </a:r>
              <a:r>
                <a:rPr lang="nl-NL" sz="3600" dirty="0" err="1"/>
                <a:t>characteristics</a:t>
              </a:r>
              <a:r>
                <a:rPr lang="nl-NL" sz="3600" dirty="0"/>
                <a:t>:</a:t>
              </a:r>
            </a:p>
            <a:p>
              <a:pPr marL="571500" indent="-571500" algn="l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nl-NL" sz="3600" dirty="0"/>
                <a:t>part of </a:t>
              </a:r>
              <a:r>
                <a:rPr lang="nl-NL" sz="3600" dirty="0" err="1"/>
                <a:t>daily</a:t>
              </a:r>
              <a:r>
                <a:rPr lang="nl-NL" sz="3600" dirty="0"/>
                <a:t> </a:t>
              </a:r>
              <a:r>
                <a:rPr lang="nl-NL" sz="3600" dirty="0" err="1"/>
                <a:t>experience</a:t>
              </a:r>
              <a:r>
                <a:rPr lang="nl-NL" sz="3600" dirty="0"/>
                <a:t>,</a:t>
              </a:r>
            </a:p>
            <a:p>
              <a:pPr marL="571500" indent="-571500" algn="l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nl-NL" sz="3600" dirty="0" err="1"/>
                <a:t>should</a:t>
              </a:r>
              <a:r>
                <a:rPr lang="nl-NL" sz="3600" dirty="0"/>
                <a:t> make sense,</a:t>
              </a:r>
            </a:p>
            <a:p>
              <a:pPr marL="571500" indent="-571500" algn="l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nl-NL" sz="3600" dirty="0" err="1"/>
                <a:t>students</a:t>
              </a:r>
              <a:r>
                <a:rPr lang="nl-NL" sz="3600" dirty="0"/>
                <a:t> </a:t>
              </a:r>
              <a:r>
                <a:rPr lang="nl-NL" sz="3600" dirty="0" err="1"/>
                <a:t>can</a:t>
              </a:r>
              <a:r>
                <a:rPr lang="nl-NL" sz="3600" dirty="0"/>
                <a:t> </a:t>
              </a:r>
              <a:r>
                <a:rPr lang="nl-NL" sz="3600" dirty="0" err="1"/>
                <a:t>be</a:t>
              </a:r>
              <a:r>
                <a:rPr lang="nl-NL" sz="3600" dirty="0"/>
                <a:t> </a:t>
              </a:r>
              <a:r>
                <a:rPr lang="nl-NL" sz="3600" dirty="0" err="1"/>
                <a:t>actively</a:t>
              </a:r>
              <a:r>
                <a:rPr lang="nl-NL" sz="3600" dirty="0"/>
                <a:t> </a:t>
              </a:r>
              <a:r>
                <a:rPr lang="nl-NL" sz="3600" dirty="0" err="1"/>
                <a:t>involved</a:t>
              </a:r>
              <a:r>
                <a:rPr lang="nl-NL" sz="3600" dirty="0"/>
                <a:t>.</a:t>
              </a:r>
            </a:p>
            <a:p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66417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6371696"/>
            <a:chOff x="0" y="28575"/>
            <a:chExt cx="9947187" cy="386585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17366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Is music in line with student interests.</a:t>
              </a:r>
            </a:p>
            <a:p>
              <a:pPr algn="l">
                <a:lnSpc>
                  <a:spcPts val="5979"/>
                </a:lnSpc>
              </a:pPr>
              <a:r>
                <a:rPr lang="nl-NL" sz="3600" dirty="0"/>
                <a:t>Yes, but ……</a:t>
              </a:r>
            </a:p>
            <a:p>
              <a:pPr algn="l">
                <a:lnSpc>
                  <a:spcPts val="5979"/>
                </a:lnSpc>
              </a:pPr>
              <a:endParaRPr lang="nl-NL" sz="3600" dirty="0"/>
            </a:p>
            <a:p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86835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6371696"/>
            <a:chOff x="0" y="28575"/>
            <a:chExt cx="9947187" cy="386585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12697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Is useful for learning objectives</a:t>
              </a:r>
            </a:p>
            <a:p>
              <a:pPr algn="l">
                <a:lnSpc>
                  <a:spcPts val="5979"/>
                </a:lnSpc>
              </a:pPr>
              <a:r>
                <a:rPr lang="nl-NL" sz="3600" dirty="0"/>
                <a:t>According to Bell </a:t>
              </a:r>
              <a:r>
                <a:rPr lang="nl-NL" sz="3600" dirty="0" err="1"/>
                <a:t>and</a:t>
              </a:r>
              <a:r>
                <a:rPr lang="nl-NL" sz="3600" dirty="0"/>
                <a:t> Bell (2018) “…</a:t>
              </a:r>
              <a:r>
                <a:rPr lang="nl-NL" sz="3600" dirty="0" err="1"/>
                <a:t>there</a:t>
              </a:r>
              <a:r>
                <a:rPr lang="nl-NL" sz="3600" dirty="0"/>
                <a:t> are </a:t>
              </a:r>
              <a:r>
                <a:rPr lang="nl-NL" sz="3600" dirty="0" err="1"/>
                <a:t>related</a:t>
              </a:r>
              <a:r>
                <a:rPr lang="nl-NL" sz="3600" dirty="0"/>
                <a:t> </a:t>
              </a:r>
              <a:r>
                <a:rPr lang="nl-NL" sz="3600" dirty="0" err="1"/>
                <a:t>forms</a:t>
              </a:r>
              <a:r>
                <a:rPr lang="nl-NL" sz="3600" dirty="0"/>
                <a:t> of thinking…”</a:t>
              </a:r>
            </a:p>
            <a:p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15289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7355860"/>
            <a:chOff x="0" y="28575"/>
            <a:chExt cx="9947187" cy="468319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46831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b. Characteristics and complexity of music as a context</a:t>
              </a:r>
            </a:p>
            <a:p>
              <a:pPr marL="457200" indent="-457200" algn="l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en-US" sz="3200" dirty="0"/>
                <a:t>The complexity of a context is of importance as the time needed for understanding the context can not be used for the actual learning objectives (</a:t>
              </a:r>
              <a:r>
                <a:rPr lang="en-US" sz="3200" dirty="0" err="1"/>
                <a:t>Guzdial</a:t>
              </a:r>
              <a:r>
                <a:rPr lang="en-US" sz="3200" dirty="0"/>
                <a:t>, 2010).  </a:t>
              </a:r>
            </a:p>
            <a:p>
              <a:pPr marL="457200" indent="-457200" algn="l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en-US" sz="3200" dirty="0"/>
                <a:t>Cognitive load: intrinsic (complexity of information) extraneous (complexity of instruction) </a:t>
              </a:r>
              <a:r>
                <a:rPr lang="en-US" sz="3200" dirty="0" err="1"/>
                <a:t>en</a:t>
              </a:r>
              <a:r>
                <a:rPr lang="en-US" sz="3200" dirty="0"/>
                <a:t> germane (learner characteristics) (in </a:t>
              </a:r>
              <a:r>
                <a:rPr lang="en-US" sz="3200" dirty="0" err="1"/>
                <a:t>Nijenhuis</a:t>
              </a:r>
              <a:r>
                <a:rPr lang="en-US" sz="3200" dirty="0"/>
                <a:t>, 2020). </a:t>
              </a:r>
              <a:endParaRPr lang="nl-NL" sz="3200" dirty="0"/>
            </a:p>
            <a:p>
              <a:pPr fontAlgn="base"/>
              <a:r>
                <a:rPr lang="en-US" sz="3200" dirty="0"/>
                <a:t> </a:t>
              </a:r>
              <a:endParaRPr lang="nl-NL" sz="3200" dirty="0"/>
            </a:p>
            <a:p>
              <a:pPr fontAlgn="base"/>
              <a:r>
                <a:rPr lang="en-US" sz="3200" b="1" dirty="0"/>
                <a:t>What is the effect on learning, when students do not only get information on the programming concepts but also need to learn the basics of music.</a:t>
              </a:r>
              <a:endParaRPr lang="nl-NL" sz="3200" dirty="0"/>
            </a:p>
            <a:p>
              <a:pPr fontAlgn="base"/>
              <a:r>
                <a:rPr lang="en-US" sz="3200" b="1" dirty="0"/>
                <a:t>  </a:t>
              </a:r>
              <a:r>
                <a:rPr lang="en-US" sz="3200" dirty="0"/>
                <a:t> </a:t>
              </a:r>
              <a:endParaRPr lang="nl-NL" sz="3200" dirty="0"/>
            </a:p>
            <a:p>
              <a:pPr fontAlgn="base"/>
              <a:r>
                <a:rPr lang="en-US" sz="3200" dirty="0"/>
                <a:t>Part of this question is the role of the teachers. Can they work with such a context. </a:t>
              </a:r>
              <a:r>
                <a:rPr lang="nl-NL" sz="3200" dirty="0" err="1"/>
                <a:t>What</a:t>
              </a:r>
              <a:r>
                <a:rPr lang="nl-NL" sz="3200" dirty="0"/>
                <a:t> are </a:t>
              </a:r>
              <a:r>
                <a:rPr lang="nl-NL" sz="3200" dirty="0" err="1"/>
                <a:t>the</a:t>
              </a:r>
              <a:r>
                <a:rPr lang="nl-NL" sz="3200" dirty="0"/>
                <a:t> </a:t>
              </a:r>
              <a:r>
                <a:rPr lang="nl-NL" sz="3200" dirty="0" err="1"/>
                <a:t>bounderies</a:t>
              </a:r>
              <a:r>
                <a:rPr lang="nl-NL" sz="3200" dirty="0"/>
                <a:t>.</a:t>
              </a:r>
            </a:p>
            <a:p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80094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7355860"/>
            <a:chOff x="0" y="28575"/>
            <a:chExt cx="9947187" cy="468319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46831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b. Characteristics and complexity of music as a context</a:t>
              </a:r>
            </a:p>
            <a:p>
              <a:pPr marL="457200" indent="-457200" algn="l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en-US" sz="3200" dirty="0"/>
                <a:t>The complexity of a context is of importance as the time needed for understanding the context can not be used for the actual learning objectives (</a:t>
              </a:r>
              <a:r>
                <a:rPr lang="en-US" sz="3200" dirty="0" err="1"/>
                <a:t>Guzdial</a:t>
              </a:r>
              <a:r>
                <a:rPr lang="en-US" sz="3200" dirty="0"/>
                <a:t>, 2010).  </a:t>
              </a:r>
            </a:p>
            <a:p>
              <a:pPr marL="457200" indent="-457200" algn="l">
                <a:lnSpc>
                  <a:spcPts val="5979"/>
                </a:lnSpc>
                <a:buFont typeface="Arial" panose="020B0604020202020204" pitchFamily="34" charset="0"/>
                <a:buChar char="•"/>
              </a:pPr>
              <a:r>
                <a:rPr lang="en-US" sz="3200" dirty="0"/>
                <a:t>Cognitive load: intrinsic (complexity of information) extraneous (complexity of instruction) </a:t>
              </a:r>
              <a:r>
                <a:rPr lang="en-US" sz="3200" dirty="0" err="1"/>
                <a:t>en</a:t>
              </a:r>
              <a:r>
                <a:rPr lang="en-US" sz="3200" dirty="0"/>
                <a:t> germane (learner characteristics) (in </a:t>
              </a:r>
              <a:r>
                <a:rPr lang="en-US" sz="3200" dirty="0" err="1"/>
                <a:t>Nijenhuis</a:t>
              </a:r>
              <a:r>
                <a:rPr lang="en-US" sz="3200" dirty="0"/>
                <a:t>, 2020). </a:t>
              </a:r>
              <a:endParaRPr lang="nl-NL" sz="3200" dirty="0"/>
            </a:p>
            <a:p>
              <a:pPr fontAlgn="base"/>
              <a:r>
                <a:rPr lang="en-US" sz="3200" dirty="0"/>
                <a:t> </a:t>
              </a:r>
              <a:endParaRPr lang="nl-NL" sz="3200" dirty="0"/>
            </a:p>
            <a:p>
              <a:pPr fontAlgn="base"/>
              <a:r>
                <a:rPr lang="en-US" sz="3200" b="1" dirty="0"/>
                <a:t>What is the effect on learning, when students do not only get information on the programming concepts but also need to learn the basics of music.</a:t>
              </a:r>
              <a:endParaRPr lang="nl-NL" sz="3200" dirty="0"/>
            </a:p>
            <a:p>
              <a:pPr fontAlgn="base"/>
              <a:r>
                <a:rPr lang="en-US" sz="3200" b="1" dirty="0"/>
                <a:t>  </a:t>
              </a:r>
              <a:r>
                <a:rPr lang="en-US" sz="3200" dirty="0"/>
                <a:t> </a:t>
              </a:r>
              <a:endParaRPr lang="nl-NL" sz="3200" dirty="0"/>
            </a:p>
            <a:p>
              <a:pPr fontAlgn="base"/>
              <a:r>
                <a:rPr lang="en-US" sz="3200" dirty="0"/>
                <a:t>Part of this question is the role of the teachers. Can they work with such a context. </a:t>
              </a:r>
              <a:r>
                <a:rPr lang="nl-NL" sz="3200" dirty="0" err="1"/>
                <a:t>What</a:t>
              </a:r>
              <a:r>
                <a:rPr lang="nl-NL" sz="3200" dirty="0"/>
                <a:t> are </a:t>
              </a:r>
              <a:r>
                <a:rPr lang="nl-NL" sz="3200" dirty="0" err="1"/>
                <a:t>the</a:t>
              </a:r>
              <a:r>
                <a:rPr lang="nl-NL" sz="3200" dirty="0"/>
                <a:t> </a:t>
              </a:r>
              <a:r>
                <a:rPr lang="nl-NL" sz="3200" dirty="0" err="1"/>
                <a:t>bounderies</a:t>
              </a:r>
              <a:r>
                <a:rPr lang="nl-NL" sz="3200" dirty="0"/>
                <a:t>.</a:t>
              </a:r>
            </a:p>
            <a:p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sp>
        <p:nvSpPr>
          <p:cNvPr id="2" name="Tekstvak 1">
            <a:extLst>
              <a:ext uri="{FF2B5EF4-FFF2-40B4-BE49-F238E27FC236}">
                <a16:creationId xmlns:a16="http://schemas.microsoft.com/office/drawing/2014/main" id="{5D9BA9A4-DD57-994B-B467-B506E0AFBAA0}"/>
              </a:ext>
            </a:extLst>
          </p:cNvPr>
          <p:cNvSpPr txBox="1"/>
          <p:nvPr/>
        </p:nvSpPr>
        <p:spPr>
          <a:xfrm>
            <a:off x="3429000" y="8420100"/>
            <a:ext cx="144780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i="1" dirty="0"/>
              <a:t>“</a:t>
            </a:r>
            <a:r>
              <a:rPr lang="nl-NL" sz="3200" i="1" dirty="0" err="1"/>
              <a:t>EarSketch</a:t>
            </a:r>
            <a:r>
              <a:rPr lang="nl-NL" sz="3200" i="1" dirty="0"/>
              <a:t> </a:t>
            </a:r>
            <a:r>
              <a:rPr lang="nl-NL" sz="3200" i="1" dirty="0" err="1"/>
              <a:t>learners</a:t>
            </a:r>
            <a:r>
              <a:rPr lang="nl-NL" sz="3200" i="1" dirty="0"/>
              <a:t> are </a:t>
            </a:r>
            <a:r>
              <a:rPr lang="nl-NL" sz="3200" i="1" dirty="0" err="1"/>
              <a:t>able</a:t>
            </a:r>
            <a:r>
              <a:rPr lang="nl-NL" sz="3200" i="1" dirty="0"/>
              <a:t> to </a:t>
            </a:r>
            <a:r>
              <a:rPr lang="nl-NL" sz="3200" i="1" dirty="0" err="1"/>
              <a:t>compose</a:t>
            </a:r>
            <a:r>
              <a:rPr lang="nl-NL" sz="3200" i="1" dirty="0"/>
              <a:t> </a:t>
            </a:r>
            <a:r>
              <a:rPr lang="nl-NL" sz="3200" i="1" dirty="0" err="1"/>
              <a:t>music</a:t>
            </a:r>
            <a:r>
              <a:rPr lang="nl-NL" sz="3200" i="1" dirty="0"/>
              <a:t> </a:t>
            </a:r>
            <a:r>
              <a:rPr lang="nl-NL" sz="3200" i="1" dirty="0" err="1"/>
              <a:t>and</a:t>
            </a:r>
            <a:r>
              <a:rPr lang="nl-NL" sz="3200" i="1" dirty="0"/>
              <a:t> </a:t>
            </a:r>
            <a:r>
              <a:rPr lang="nl-NL" sz="3200" i="1" dirty="0" err="1"/>
              <a:t>learn</a:t>
            </a:r>
            <a:r>
              <a:rPr lang="nl-NL" sz="3200" i="1" dirty="0"/>
              <a:t> </a:t>
            </a:r>
            <a:r>
              <a:rPr lang="nl-NL" sz="3200" i="1" dirty="0" err="1"/>
              <a:t>how</a:t>
            </a:r>
            <a:r>
              <a:rPr lang="nl-NL" sz="3200" i="1" dirty="0"/>
              <a:t> to program</a:t>
            </a:r>
          </a:p>
          <a:p>
            <a:r>
              <a:rPr lang="nl-NL" sz="3200" i="1" dirty="0"/>
              <a:t>without </a:t>
            </a:r>
            <a:r>
              <a:rPr lang="nl-NL" sz="3200" i="1" dirty="0" err="1"/>
              <a:t>the</a:t>
            </a:r>
            <a:r>
              <a:rPr lang="nl-NL" sz="3200" i="1" dirty="0"/>
              <a:t> </a:t>
            </a:r>
            <a:r>
              <a:rPr lang="nl-NL" sz="3200" i="1" dirty="0" err="1"/>
              <a:t>added</a:t>
            </a:r>
            <a:r>
              <a:rPr lang="nl-NL" sz="3200" i="1" dirty="0"/>
              <a:t> </a:t>
            </a:r>
            <a:r>
              <a:rPr lang="nl-NL" sz="3200" i="1" dirty="0" err="1"/>
              <a:t>barrier</a:t>
            </a:r>
            <a:r>
              <a:rPr lang="nl-NL" sz="3200" i="1" dirty="0"/>
              <a:t> of entry of </a:t>
            </a:r>
            <a:r>
              <a:rPr lang="nl-NL" sz="3200" i="1" dirty="0" err="1"/>
              <a:t>learning</a:t>
            </a:r>
            <a:r>
              <a:rPr lang="nl-NL" sz="3200" i="1" dirty="0"/>
              <a:t> </a:t>
            </a:r>
            <a:r>
              <a:rPr lang="nl-NL" sz="3200" i="1" dirty="0" err="1"/>
              <a:t>music</a:t>
            </a:r>
            <a:r>
              <a:rPr lang="nl-NL" sz="3200" i="1" dirty="0"/>
              <a:t> </a:t>
            </a:r>
            <a:r>
              <a:rPr lang="nl-NL" sz="3200" i="1" dirty="0" err="1"/>
              <a:t>theory</a:t>
            </a:r>
            <a:r>
              <a:rPr lang="nl-NL" sz="3200" i="1" dirty="0"/>
              <a:t> </a:t>
            </a:r>
            <a:r>
              <a:rPr lang="nl-NL" sz="3200" i="1" dirty="0" err="1"/>
              <a:t>about</a:t>
            </a:r>
            <a:r>
              <a:rPr lang="nl-NL" sz="3200" i="1" dirty="0"/>
              <a:t> harmony, </a:t>
            </a:r>
            <a:r>
              <a:rPr lang="nl-NL" sz="3200" i="1" dirty="0" err="1"/>
              <a:t>melody</a:t>
            </a:r>
            <a:r>
              <a:rPr lang="nl-NL" sz="3200" i="1" dirty="0"/>
              <a:t>, </a:t>
            </a:r>
            <a:r>
              <a:rPr lang="nl-NL" sz="3200" i="1" dirty="0" err="1"/>
              <a:t>chord</a:t>
            </a:r>
            <a:r>
              <a:rPr lang="nl-NL" sz="3200" i="1" dirty="0"/>
              <a:t> </a:t>
            </a:r>
            <a:r>
              <a:rPr lang="nl-NL" sz="3200" i="1" dirty="0" err="1"/>
              <a:t>progressions</a:t>
            </a:r>
            <a:r>
              <a:rPr lang="nl-NL" sz="3200" i="1" dirty="0"/>
              <a:t>” (</a:t>
            </a:r>
            <a:r>
              <a:rPr lang="nl-NL" sz="3200" i="1" dirty="0" err="1"/>
              <a:t>Magerko</a:t>
            </a:r>
            <a:r>
              <a:rPr lang="nl-NL" sz="3200" i="1" dirty="0"/>
              <a:t> et al., 2016).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628618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7663636"/>
            <a:chOff x="0" y="28575"/>
            <a:chExt cx="9947187" cy="464970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4649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c. Requirements of efficient transfer of knowledge.</a:t>
              </a:r>
            </a:p>
            <a:p>
              <a:pPr fontAlgn="base"/>
              <a:r>
                <a:rPr lang="en-US" sz="3200" dirty="0"/>
                <a:t>Transfer of knowledge between domains will not happen naturally. </a:t>
              </a:r>
            </a:p>
            <a:p>
              <a:pPr marL="742950" indent="-742950" fontAlgn="base">
                <a:buFont typeface="Arial" panose="020B0604020202020204" pitchFamily="34" charset="0"/>
                <a:buChar char="•"/>
              </a:pPr>
              <a:r>
                <a:rPr lang="en-US" sz="3200" dirty="0"/>
                <a:t>Organized and coherent understanding of the material is needed</a:t>
              </a:r>
            </a:p>
            <a:p>
              <a:pPr marL="742950" indent="-742950" fontAlgn="base">
                <a:buFont typeface="Arial" panose="020B0604020202020204" pitchFamily="34" charset="0"/>
                <a:buChar char="•"/>
              </a:pPr>
              <a:r>
                <a:rPr lang="en-US" sz="3200" dirty="0"/>
                <a:t>In instructions explicit attention to the underlying structure of knowledge</a:t>
              </a:r>
            </a:p>
            <a:p>
              <a:pPr marL="742950" indent="-742950" fontAlgn="base">
                <a:buFont typeface="Arial" panose="020B0604020202020204" pitchFamily="34" charset="0"/>
                <a:buChar char="•"/>
              </a:pPr>
              <a:r>
                <a:rPr lang="en-US" sz="3200" dirty="0"/>
                <a:t>attention for the use in other domains.</a:t>
              </a:r>
            </a:p>
            <a:p>
              <a:pPr fontAlgn="base"/>
              <a:r>
                <a:rPr lang="en-US" sz="3200" dirty="0"/>
                <a:t>(Bransford et all, 2020) </a:t>
              </a:r>
              <a:endParaRPr lang="nl-NL" sz="3200" dirty="0"/>
            </a:p>
            <a:p>
              <a:pPr fontAlgn="base"/>
              <a:r>
                <a:rPr lang="en-US" sz="3200" dirty="0"/>
                <a:t> </a:t>
              </a:r>
              <a:endParaRPr lang="nl-NL" sz="3200" dirty="0"/>
            </a:p>
            <a:p>
              <a:pPr fontAlgn="base"/>
              <a:r>
                <a:rPr lang="en-US" sz="3200" b="1" dirty="0"/>
                <a:t>How can effective transfer of knowledge and skills happen from a music context to other contexts.</a:t>
              </a:r>
              <a:endParaRPr lang="nl-NL" sz="3200" dirty="0"/>
            </a:p>
            <a:p>
              <a:pPr fontAlgn="base"/>
              <a:r>
                <a:rPr lang="en-US" sz="3200" dirty="0"/>
                <a:t>Transfer of knowledge and skills is likely to happen when:</a:t>
              </a:r>
              <a:endParaRPr lang="nl-NL" sz="3200" dirty="0"/>
            </a:p>
            <a:p>
              <a:pPr lvl="0" fontAlgn="base"/>
              <a:r>
                <a:rPr lang="en-US" sz="3200" dirty="0"/>
                <a:t>through extensive exercise (the </a:t>
              </a:r>
              <a:r>
                <a:rPr lang="en-US" sz="3200" b="1" dirty="0"/>
                <a:t>low road</a:t>
              </a:r>
              <a:r>
                <a:rPr lang="en-US" sz="3200" dirty="0"/>
                <a:t>),</a:t>
              </a:r>
              <a:endParaRPr lang="nl-NL" sz="3200" dirty="0"/>
            </a:p>
            <a:p>
              <a:pPr lvl="0" fontAlgn="base"/>
              <a:r>
                <a:rPr lang="en-US" sz="3200" dirty="0"/>
                <a:t>Making  transfer explicit through abstraction of concepts and combine with other contexts (the </a:t>
              </a:r>
              <a:r>
                <a:rPr lang="en-US" sz="3200" b="1" dirty="0"/>
                <a:t>high road</a:t>
              </a:r>
              <a:r>
                <a:rPr lang="en-US" sz="3200" dirty="0"/>
                <a:t>). </a:t>
              </a:r>
              <a:endParaRPr lang="nl-NL" sz="3200" dirty="0"/>
            </a:p>
            <a:p>
              <a:endParaRPr lang="nl-NL" sz="3200" dirty="0"/>
            </a:p>
            <a:p>
              <a:endParaRPr lang="nl-NL" sz="3200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4021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8002190"/>
            <a:chOff x="0" y="28575"/>
            <a:chExt cx="9947187" cy="485511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48551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d. Relationship to Computational Thinking</a:t>
              </a:r>
            </a:p>
            <a:p>
              <a:endParaRPr lang="nl-NL" sz="3200" dirty="0"/>
            </a:p>
            <a:p>
              <a:r>
                <a:rPr lang="nl-NL" sz="3200" dirty="0" err="1"/>
                <a:t>Computational</a:t>
              </a:r>
              <a:r>
                <a:rPr lang="nl-NL" sz="3200" dirty="0"/>
                <a:t> thinking (CT) is a set of </a:t>
              </a:r>
              <a:r>
                <a:rPr lang="nl-NL" sz="3200" dirty="0" err="1"/>
                <a:t>problem-solving</a:t>
              </a:r>
              <a:r>
                <a:rPr lang="nl-NL" sz="3200" dirty="0"/>
                <a:t> methods </a:t>
              </a:r>
              <a:r>
                <a:rPr lang="nl-NL" sz="3200" dirty="0" err="1"/>
                <a:t>related</a:t>
              </a:r>
              <a:r>
                <a:rPr lang="nl-NL" sz="3200" dirty="0"/>
                <a:t> </a:t>
              </a:r>
              <a:r>
                <a:rPr lang="nl-NL" sz="3200" dirty="0" err="1"/>
                <a:t>tied</a:t>
              </a:r>
              <a:r>
                <a:rPr lang="nl-NL" sz="3200" dirty="0"/>
                <a:t> to </a:t>
              </a:r>
              <a:r>
                <a:rPr lang="nl-NL" sz="3200" dirty="0" err="1"/>
                <a:t>the</a:t>
              </a:r>
              <a:r>
                <a:rPr lang="nl-NL" sz="3200" dirty="0"/>
                <a:t> field of </a:t>
              </a:r>
              <a:r>
                <a:rPr lang="nl-NL" sz="2800" dirty="0"/>
                <a:t>Computer</a:t>
              </a:r>
              <a:r>
                <a:rPr lang="nl-NL" sz="3200" dirty="0"/>
                <a:t> </a:t>
              </a:r>
              <a:r>
                <a:rPr lang="nl-NL" sz="3200" dirty="0" err="1"/>
                <a:t>Science</a:t>
              </a:r>
              <a:r>
                <a:rPr lang="nl-NL" sz="3200" dirty="0"/>
                <a:t> (Wing, 2006)</a:t>
              </a:r>
            </a:p>
            <a:p>
              <a:endParaRPr lang="nl-NL" sz="3200" dirty="0"/>
            </a:p>
            <a:p>
              <a:r>
                <a:rPr lang="nl-NL" sz="3200" dirty="0" err="1"/>
                <a:t>Characteristics</a:t>
              </a:r>
              <a:r>
                <a:rPr lang="nl-NL" sz="3200" dirty="0"/>
                <a:t>:  </a:t>
              </a:r>
              <a:r>
                <a:rPr lang="nl-NL" sz="3200" dirty="0" err="1"/>
                <a:t>decomposition</a:t>
              </a:r>
              <a:r>
                <a:rPr lang="nl-NL" sz="3200" dirty="0"/>
                <a:t>, pattern </a:t>
              </a:r>
              <a:r>
                <a:rPr lang="nl-NL" sz="3200" dirty="0" err="1"/>
                <a:t>recognition</a:t>
              </a:r>
              <a:r>
                <a:rPr lang="nl-NL" sz="3200" dirty="0"/>
                <a:t>, data </a:t>
              </a:r>
              <a:r>
                <a:rPr lang="nl-NL" sz="3200" dirty="0" err="1"/>
                <a:t>representation</a:t>
              </a:r>
              <a:r>
                <a:rPr lang="nl-NL" sz="3200" dirty="0"/>
                <a:t>, </a:t>
              </a:r>
              <a:r>
                <a:rPr lang="nl-NL" sz="3200" dirty="0" err="1"/>
                <a:t>generalization</a:t>
              </a:r>
              <a:r>
                <a:rPr lang="nl-NL" sz="3200" dirty="0"/>
                <a:t>/</a:t>
              </a:r>
              <a:r>
                <a:rPr lang="nl-NL" sz="3200" dirty="0" err="1"/>
                <a:t>abstraction</a:t>
              </a:r>
              <a:r>
                <a:rPr lang="nl-NL" sz="3200" dirty="0"/>
                <a:t>, </a:t>
              </a:r>
              <a:r>
                <a:rPr lang="nl-NL" sz="3200" dirty="0" err="1"/>
                <a:t>and</a:t>
              </a:r>
              <a:r>
                <a:rPr lang="nl-NL" sz="3200" dirty="0"/>
                <a:t> </a:t>
              </a:r>
              <a:r>
                <a:rPr lang="nl-NL" sz="3200" dirty="0" err="1"/>
                <a:t>algorithms</a:t>
              </a:r>
              <a:r>
                <a:rPr lang="nl-NL" sz="3200" dirty="0"/>
                <a:t>.</a:t>
              </a:r>
            </a:p>
            <a:p>
              <a:endParaRPr lang="nl-NL" sz="3200" dirty="0"/>
            </a:p>
            <a:p>
              <a:r>
                <a:rPr lang="nl-NL" sz="3200" dirty="0"/>
                <a:t>Bell &amp; Bell (2018): </a:t>
              </a:r>
              <a:r>
                <a:rPr lang="nl-NL" sz="3200" dirty="0" err="1"/>
                <a:t>There</a:t>
              </a:r>
              <a:r>
                <a:rPr lang="nl-NL" sz="3200" dirty="0"/>
                <a:t> are common </a:t>
              </a:r>
              <a:r>
                <a:rPr lang="nl-NL" sz="3200" dirty="0" err="1"/>
                <a:t>elements</a:t>
              </a:r>
              <a:r>
                <a:rPr lang="nl-NL" sz="3200" dirty="0"/>
                <a:t> </a:t>
              </a:r>
              <a:r>
                <a:rPr lang="nl-NL" sz="3200" dirty="0" err="1"/>
                <a:t>between</a:t>
              </a:r>
              <a:r>
                <a:rPr lang="nl-NL" sz="3200" dirty="0"/>
                <a:t> </a:t>
              </a:r>
              <a:r>
                <a:rPr lang="nl-NL" sz="3200" dirty="0" err="1"/>
                <a:t>music</a:t>
              </a:r>
              <a:r>
                <a:rPr lang="nl-NL" sz="3200" dirty="0"/>
                <a:t> </a:t>
              </a:r>
              <a:r>
                <a:rPr lang="nl-NL" sz="3200" dirty="0" err="1"/>
                <a:t>and</a:t>
              </a:r>
              <a:r>
                <a:rPr lang="nl-NL" sz="3200" dirty="0"/>
                <a:t> CT.: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nl-NL" sz="3200" dirty="0" err="1"/>
                <a:t>notations</a:t>
              </a:r>
              <a:r>
                <a:rPr lang="nl-NL" sz="3200" dirty="0"/>
                <a:t> in </a:t>
              </a:r>
              <a:r>
                <a:rPr lang="nl-NL" sz="3200" dirty="0" err="1"/>
                <a:t>formal</a:t>
              </a:r>
              <a:r>
                <a:rPr lang="nl-NL" sz="3200" dirty="0"/>
                <a:t> </a:t>
              </a:r>
              <a:r>
                <a:rPr lang="nl-NL" sz="3200" dirty="0" err="1"/>
                <a:t>languages</a:t>
              </a:r>
              <a:r>
                <a:rPr lang="nl-NL" sz="3200" dirty="0"/>
                <a:t> (</a:t>
              </a:r>
              <a:r>
                <a:rPr lang="nl-NL" sz="3200" dirty="0" err="1"/>
                <a:t>music</a:t>
              </a:r>
              <a:r>
                <a:rPr lang="nl-NL" sz="3200" dirty="0"/>
                <a:t> </a:t>
              </a:r>
              <a:r>
                <a:rPr lang="nl-NL" sz="3200" dirty="0" err="1"/>
                <a:t>notation</a:t>
              </a:r>
              <a:r>
                <a:rPr lang="nl-NL" sz="3200" dirty="0"/>
                <a:t> </a:t>
              </a:r>
              <a:r>
                <a:rPr lang="nl-NL" sz="3200" dirty="0" err="1"/>
                <a:t>compared</a:t>
              </a:r>
              <a:r>
                <a:rPr lang="nl-NL" sz="3200" dirty="0"/>
                <a:t> to </a:t>
              </a:r>
              <a:r>
                <a:rPr lang="nl-NL" sz="3200" dirty="0" err="1"/>
                <a:t>programming</a:t>
              </a:r>
              <a:r>
                <a:rPr lang="nl-NL" sz="3200" dirty="0"/>
                <a:t> </a:t>
              </a:r>
              <a:r>
                <a:rPr lang="nl-NL" sz="3200" dirty="0" err="1"/>
                <a:t>languages</a:t>
              </a:r>
              <a:r>
                <a:rPr lang="nl-NL" sz="3200" dirty="0"/>
                <a:t> </a:t>
              </a:r>
              <a:r>
                <a:rPr lang="nl-NL" sz="3200" dirty="0" err="1"/>
                <a:t>and</a:t>
              </a:r>
              <a:r>
                <a:rPr lang="nl-NL" sz="3200" dirty="0"/>
                <a:t> </a:t>
              </a:r>
              <a:r>
                <a:rPr lang="nl-NL" sz="3200" dirty="0" err="1"/>
                <a:t>protocols</a:t>
              </a:r>
              <a:r>
                <a:rPr lang="nl-NL" sz="3200" dirty="0"/>
                <a:t>);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nl-NL" sz="3200" dirty="0" err="1"/>
                <a:t>sequence</a:t>
              </a:r>
              <a:r>
                <a:rPr lang="nl-NL" sz="3200" dirty="0"/>
                <a:t> (</a:t>
              </a:r>
              <a:r>
                <a:rPr lang="nl-NL" sz="3200" dirty="0" err="1"/>
                <a:t>the</a:t>
              </a:r>
              <a:r>
                <a:rPr lang="nl-NL" sz="3200" dirty="0"/>
                <a:t> order in </a:t>
              </a:r>
              <a:r>
                <a:rPr lang="nl-NL" sz="3200" dirty="0" err="1"/>
                <a:t>which</a:t>
              </a:r>
              <a:r>
                <a:rPr lang="nl-NL" sz="3200" dirty="0"/>
                <a:t> </a:t>
              </a:r>
              <a:r>
                <a:rPr lang="nl-NL" sz="3200" dirty="0" err="1"/>
                <a:t>notes</a:t>
              </a:r>
              <a:r>
                <a:rPr lang="nl-NL" sz="3200" dirty="0"/>
                <a:t> </a:t>
              </a:r>
              <a:r>
                <a:rPr lang="nl-NL" sz="3200" dirty="0" err="1"/>
                <a:t>appear</a:t>
              </a:r>
              <a:r>
                <a:rPr lang="nl-NL" sz="3200" dirty="0"/>
                <a:t> in time; </a:t>
              </a:r>
              <a:r>
                <a:rPr lang="nl-NL" sz="3200" dirty="0" err="1"/>
                <a:t>and</a:t>
              </a:r>
              <a:r>
                <a:rPr lang="nl-NL" sz="3200" dirty="0"/>
                <a:t> </a:t>
              </a:r>
              <a:r>
                <a:rPr lang="nl-NL" sz="3200" dirty="0" err="1"/>
                <a:t>the</a:t>
              </a:r>
              <a:r>
                <a:rPr lang="nl-NL" sz="3200" dirty="0"/>
                <a:t> order of </a:t>
              </a:r>
              <a:r>
                <a:rPr lang="nl-NL" sz="3200" dirty="0" err="1"/>
                <a:t>notes</a:t>
              </a:r>
              <a:r>
                <a:rPr lang="nl-NL" sz="3200" dirty="0"/>
                <a:t> </a:t>
              </a:r>
              <a:r>
                <a:rPr lang="nl-NL" sz="3200" dirty="0" err="1"/>
                <a:t>and</a:t>
              </a:r>
              <a:r>
                <a:rPr lang="nl-NL" sz="3200" dirty="0"/>
                <a:t> order of statements in a computer program)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nl-NL" sz="3200" dirty="0" err="1"/>
                <a:t>repetition</a:t>
              </a:r>
              <a:r>
                <a:rPr lang="nl-NL" sz="3200" dirty="0"/>
                <a:t> (in </a:t>
              </a:r>
              <a:r>
                <a:rPr lang="nl-NL" sz="3200" dirty="0" err="1"/>
                <a:t>music</a:t>
              </a:r>
              <a:r>
                <a:rPr lang="nl-NL" sz="3200" dirty="0"/>
                <a:t> this </a:t>
              </a:r>
              <a:r>
                <a:rPr lang="nl-NL" sz="3200" dirty="0" err="1"/>
                <a:t>includes</a:t>
              </a:r>
              <a:r>
                <a:rPr lang="nl-NL" sz="3200" dirty="0"/>
                <a:t> </a:t>
              </a:r>
              <a:r>
                <a:rPr lang="nl-NL" sz="3200" dirty="0" err="1"/>
                <a:t>repeats</a:t>
              </a:r>
              <a:r>
                <a:rPr lang="nl-NL" sz="3200" dirty="0"/>
                <a:t> </a:t>
              </a:r>
              <a:r>
                <a:rPr lang="nl-NL" sz="3200" dirty="0" err="1"/>
                <a:t>and</a:t>
              </a:r>
              <a:r>
                <a:rPr lang="nl-NL" sz="3200" dirty="0"/>
                <a:t> computing loops)</a:t>
              </a:r>
            </a:p>
            <a:p>
              <a:endParaRPr lang="nl-NL" dirty="0"/>
            </a:p>
            <a:p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3185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7628" y="6452940"/>
            <a:ext cx="17861531" cy="3629521"/>
            <a:chOff x="0" y="0"/>
            <a:chExt cx="23815375" cy="483936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3928" b="23928"/>
            <a:stretch>
              <a:fillRect/>
            </a:stretch>
          </p:blipFill>
          <p:spPr>
            <a:xfrm>
              <a:off x="0" y="0"/>
              <a:ext cx="23815375" cy="4839361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-478531" y="5699324"/>
            <a:ext cx="1507231" cy="1507231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A5B16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5535111" y="7689871"/>
            <a:ext cx="3986534" cy="3986534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>
                <a:alpha val="6196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762000" y="1191552"/>
            <a:ext cx="8991600" cy="1625250"/>
            <a:chOff x="0" y="28575"/>
            <a:chExt cx="8993941" cy="216699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8940982" cy="10361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80"/>
                </a:lnSpc>
              </a:pPr>
              <a:r>
                <a:rPr lang="en-US" sz="5200" spc="52" err="1">
                  <a:solidFill>
                    <a:srgbClr val="2FB8C4"/>
                  </a:solidFill>
                  <a:latin typeface="League Spartan"/>
                </a:rPr>
                <a:t>Krijn</a:t>
              </a:r>
              <a:r>
                <a:rPr lang="en-US" sz="5200" spc="52">
                  <a:solidFill>
                    <a:srgbClr val="2FB8C4"/>
                  </a:solidFill>
                  <a:latin typeface="League Spartan"/>
                </a:rPr>
                <a:t> </a:t>
              </a:r>
              <a:r>
                <a:rPr lang="en-US" sz="5200" spc="52" err="1">
                  <a:solidFill>
                    <a:srgbClr val="2FB8C4"/>
                  </a:solidFill>
                  <a:latin typeface="League Spartan"/>
                </a:rPr>
                <a:t>Hoogendorp</a:t>
              </a:r>
              <a:endParaRPr lang="en-US" sz="5200" spc="52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443231"/>
              <a:ext cx="8993941" cy="752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20"/>
                </a:lnSpc>
              </a:pPr>
              <a:r>
                <a:rPr lang="en-US" sz="3400" spc="204" dirty="0" err="1">
                  <a:solidFill>
                    <a:srgbClr val="1D1D1B"/>
                  </a:solidFill>
                  <a:latin typeface="League Spartan"/>
                </a:rPr>
                <a:t>k.hoogendorp@hva.nl</a:t>
              </a:r>
              <a:endParaRPr lang="en-US" sz="3400" spc="204" dirty="0">
                <a:solidFill>
                  <a:srgbClr val="1D1D1B"/>
                </a:solidFill>
                <a:latin typeface="League Spartan"/>
              </a:endParaRP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296400" y="836374"/>
            <a:ext cx="7962900" cy="4624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89"/>
              </a:lnSpc>
            </a:pP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Informaticadocent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sinds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2016 (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middelbare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school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vmbo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/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havo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/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vwo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),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mbo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en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hbo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.</a:t>
            </a:r>
          </a:p>
          <a:p>
            <a:pPr algn="l">
              <a:lnSpc>
                <a:spcPts val="3289"/>
              </a:lnSpc>
            </a:pPr>
            <a:endParaRPr lang="en-US" sz="3200" b="1" spc="11" dirty="0">
              <a:solidFill>
                <a:srgbClr val="244357"/>
              </a:solidFill>
              <a:latin typeface="Glacial Indifference"/>
            </a:endParaRPr>
          </a:p>
          <a:p>
            <a:pPr algn="l">
              <a:lnSpc>
                <a:spcPts val="3289"/>
              </a:lnSpc>
            </a:pP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Hiervoor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oa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before specialist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en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project manager ABN AMRO/IBM.</a:t>
            </a:r>
          </a:p>
          <a:p>
            <a:pPr algn="l">
              <a:lnSpc>
                <a:spcPts val="3289"/>
              </a:lnSpc>
            </a:pPr>
            <a:endParaRPr lang="en-US" sz="3200" b="1" spc="11" dirty="0">
              <a:solidFill>
                <a:srgbClr val="244357"/>
              </a:solidFill>
              <a:latin typeface="Glacial Indifference"/>
            </a:endParaRPr>
          </a:p>
          <a:p>
            <a:pPr algn="l">
              <a:lnSpc>
                <a:spcPts val="3289"/>
              </a:lnSpc>
            </a:pP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Momenteel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werkzaam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bij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Hogeschool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van Amsterdam (Cyber Security)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en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1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dag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p/w 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bij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ROC van Amsterdam (</a:t>
            </a:r>
            <a:r>
              <a:rPr lang="en-US" sz="3200" b="1" spc="11" dirty="0" err="1">
                <a:solidFill>
                  <a:srgbClr val="244357"/>
                </a:solidFill>
                <a:latin typeface="Glacial Indifference"/>
              </a:rPr>
              <a:t>opleiding</a:t>
            </a:r>
            <a:r>
              <a:rPr lang="en-US" sz="3200" b="1" spc="11" dirty="0">
                <a:solidFill>
                  <a:srgbClr val="244357"/>
                </a:solidFill>
                <a:latin typeface="Glacial Indifference"/>
              </a:rPr>
              <a:t> Drones &amp; Engineering)</a:t>
            </a:r>
          </a:p>
          <a:p>
            <a:pPr algn="l">
              <a:lnSpc>
                <a:spcPts val="3289"/>
              </a:lnSpc>
            </a:pPr>
            <a:endParaRPr lang="en-US" sz="2349" spc="11" dirty="0">
              <a:solidFill>
                <a:srgbClr val="244357"/>
              </a:solidFill>
              <a:latin typeface="Glacial Indifference"/>
            </a:endParaRP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B083C75B-D07F-5A43-8CF3-CF20E21606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467" y="5908354"/>
            <a:ext cx="13237933" cy="391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7166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7068800" cy="6494085"/>
            <a:chOff x="0" y="28575"/>
            <a:chExt cx="9947187" cy="394011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39401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spc="51" dirty="0" err="1">
                  <a:solidFill>
                    <a:srgbClr val="2FB8C4"/>
                  </a:solidFill>
                  <a:latin typeface="League Spartan"/>
                </a:rPr>
                <a:t>Results</a:t>
              </a:r>
              <a:endParaRPr lang="nl-NL" sz="32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3600" dirty="0"/>
                <a:t>Results about the requirements for effective transfer of knowledge between contexts.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3600" dirty="0"/>
                <a:t>Results about the cognitive processes involved in learning how to code.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3600" dirty="0"/>
                <a:t>Research based arguments for the diversification of contexts in computer science </a:t>
              </a:r>
              <a:r>
                <a:rPr lang="en-US" sz="3600" dirty="0">
                  <a:sym typeface="Wingdings" pitchFamily="2" charset="2"/>
                </a:rPr>
                <a:t> </a:t>
              </a:r>
              <a:r>
                <a:rPr lang="en-US" sz="3600" dirty="0"/>
                <a:t> </a:t>
              </a:r>
              <a:r>
                <a:rPr lang="nl-NL" sz="3600" dirty="0" err="1"/>
                <a:t>suggesting</a:t>
              </a:r>
              <a:r>
                <a:rPr lang="nl-NL" sz="3600" dirty="0"/>
                <a:t> new </a:t>
              </a:r>
              <a:r>
                <a:rPr lang="nl-NL" sz="3600" dirty="0" err="1"/>
                <a:t>opportunities</a:t>
              </a:r>
              <a:r>
                <a:rPr lang="nl-NL" sz="3600" dirty="0"/>
                <a:t> </a:t>
              </a:r>
              <a:r>
                <a:rPr lang="nl-NL" sz="3600" dirty="0" err="1"/>
                <a:t>for</a:t>
              </a:r>
              <a:r>
                <a:rPr lang="nl-NL" sz="3600" dirty="0"/>
                <a:t> </a:t>
              </a:r>
              <a:r>
                <a:rPr lang="nl-NL" sz="3600" dirty="0" err="1"/>
                <a:t>learning</a:t>
              </a:r>
              <a:endParaRPr lang="nl-NL" sz="3600" dirty="0"/>
            </a:p>
            <a:p>
              <a:endParaRPr lang="en-US" sz="36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3600" dirty="0"/>
            </a:p>
            <a:p>
              <a:endParaRPr lang="en-US" sz="36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3600" dirty="0"/>
                <a:t>Secondary result: increase attractiveness of programming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8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800" dirty="0"/>
            </a:p>
            <a:p>
              <a:endParaRPr lang="nl-NL" sz="2800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929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8402300"/>
            <a:chOff x="0" y="28575"/>
            <a:chExt cx="9947187" cy="509786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50978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Methods</a:t>
              </a:r>
              <a:endParaRPr lang="nl-NL" sz="32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3600" dirty="0"/>
                <a:t>a </a:t>
              </a:r>
              <a:r>
                <a:rPr lang="en-US" sz="3600" i="1" dirty="0"/>
                <a:t>design study</a:t>
              </a:r>
              <a:r>
                <a:rPr lang="en-US" sz="3600" dirty="0"/>
                <a:t>, a series of lessons will be developed in which programming concepts are taught with the use of </a:t>
              </a:r>
              <a:r>
                <a:rPr lang="en-US" sz="3600" dirty="0" err="1"/>
                <a:t>TunePad</a:t>
              </a:r>
              <a:r>
                <a:rPr lang="en-US" sz="3600" dirty="0"/>
                <a:t> development environments.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36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3600" dirty="0"/>
                <a:t> Partly  of  </a:t>
              </a:r>
              <a:r>
                <a:rPr lang="en-US" sz="3600" i="1" dirty="0"/>
                <a:t>interpretivist</a:t>
              </a:r>
              <a:r>
                <a:rPr lang="en-US" sz="3600" dirty="0"/>
                <a:t> nature, through discussions with teachers and students about the effects of learning to code through music, but also through observing students and teachers while they are working with the material.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3600" dirty="0"/>
                <a:t>Partly empirical: artefacts created in the lesson series will be analyzed</a:t>
              </a:r>
              <a:endParaRPr lang="nl-NL" sz="3600" dirty="0"/>
            </a:p>
            <a:p>
              <a:endParaRPr lang="en-US" sz="3600" dirty="0"/>
            </a:p>
            <a:p>
              <a:r>
                <a:rPr lang="nl-NL" sz="3600" dirty="0" err="1"/>
                <a:t>Needed</a:t>
              </a:r>
              <a:r>
                <a:rPr lang="nl-NL" sz="3600" dirty="0"/>
                <a:t>: a </a:t>
              </a:r>
              <a:r>
                <a:rPr lang="nl-NL" sz="3600" dirty="0" err="1"/>
                <a:t>variety</a:t>
              </a:r>
              <a:r>
                <a:rPr lang="nl-NL" sz="3600" dirty="0"/>
                <a:t> of </a:t>
              </a:r>
              <a:r>
                <a:rPr lang="nl-NL" sz="3600" dirty="0" err="1"/>
                <a:t>secondary</a:t>
              </a:r>
              <a:r>
                <a:rPr lang="nl-NL" sz="3600" dirty="0"/>
                <a:t> schools </a:t>
              </a:r>
              <a:r>
                <a:rPr lang="nl-NL" sz="3600" dirty="0" err="1"/>
                <a:t>willing</a:t>
              </a:r>
              <a:r>
                <a:rPr lang="nl-NL" sz="3600" dirty="0"/>
                <a:t> to experiment </a:t>
              </a:r>
              <a:r>
                <a:rPr lang="nl-NL" sz="3600" dirty="0" err="1"/>
                <a:t>with</a:t>
              </a:r>
              <a:r>
                <a:rPr lang="nl-NL" sz="3600" dirty="0"/>
                <a:t> </a:t>
              </a:r>
              <a:r>
                <a:rPr lang="nl-NL" sz="3600" dirty="0" err="1"/>
                <a:t>the</a:t>
              </a:r>
              <a:r>
                <a:rPr lang="nl-NL" sz="3600" dirty="0"/>
                <a:t> </a:t>
              </a:r>
              <a:r>
                <a:rPr lang="nl-NL" sz="3600" dirty="0" err="1"/>
                <a:t>material</a:t>
              </a:r>
              <a:endParaRPr lang="nl-NL" sz="3600" dirty="0"/>
            </a:p>
            <a:p>
              <a:endParaRPr lang="nl-NL" sz="3600" dirty="0"/>
            </a:p>
            <a:p>
              <a:r>
                <a:rPr lang="en-US" sz="3600" dirty="0"/>
                <a:t>The results will be analyzed and compared with existing literature on learning how to code and the cognitive processes related to learning how to code and  computational thinking.</a:t>
              </a:r>
              <a:endParaRPr lang="nl-NL" sz="3600" dirty="0"/>
            </a:p>
            <a:p>
              <a:endParaRPr lang="nl-NL" sz="2800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95612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6371697"/>
            <a:chOff x="0" y="28575"/>
            <a:chExt cx="9947187" cy="386585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19233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Other options?</a:t>
              </a:r>
              <a:endParaRPr lang="nl-NL" sz="32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3600" dirty="0"/>
                <a:t>Will students also use their coding skills and knowledge in other contexts (other subjects). What is needed to make such transfer a success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8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800" dirty="0"/>
            </a:p>
            <a:p>
              <a:endParaRPr lang="nl-NL" sz="2800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39536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6371697"/>
            <a:chOff x="0" y="28575"/>
            <a:chExt cx="9947187" cy="386585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27076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Other options?</a:t>
              </a:r>
              <a:endParaRPr lang="nl-NL" sz="32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3600" dirty="0"/>
                <a:t>Will students also use their coding skills and knowledge in other contexts (e.g. other subjects). What is needed to make such transfer a success 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8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800" dirty="0"/>
            </a:p>
            <a:p>
              <a:r>
                <a:rPr lang="en-US" sz="2800" b="1" dirty="0">
                  <a:solidFill>
                    <a:srgbClr val="FF0000"/>
                  </a:solidFill>
                </a:rPr>
                <a:t>QUESTIONS/REMARKS?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8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800" dirty="0"/>
            </a:p>
            <a:p>
              <a:endParaRPr lang="nl-NL" sz="2800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00315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167538" y="1410143"/>
            <a:ext cx="8367862" cy="6371696"/>
            <a:chOff x="0" y="28575"/>
            <a:chExt cx="9947187" cy="3865855"/>
          </a:xfrm>
        </p:grpSpPr>
        <p:sp>
          <p:nvSpPr>
            <p:cNvPr id="10" name="TextBox 10"/>
            <p:cNvSpPr txBox="1"/>
            <p:nvPr/>
          </p:nvSpPr>
          <p:spPr>
            <a:xfrm>
              <a:off x="1708349" y="28575"/>
              <a:ext cx="8212359" cy="32351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Programmeren</a:t>
              </a: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 van </a:t>
              </a: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muziek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nl-NL" sz="3600" dirty="0"/>
                <a:t>Context</a:t>
              </a:r>
            </a:p>
            <a:p>
              <a:pPr algn="l">
                <a:lnSpc>
                  <a:spcPts val="5979"/>
                </a:lnSpc>
              </a:pPr>
              <a:r>
                <a:rPr lang="nl-NL" sz="3600" dirty="0"/>
                <a:t>Transfer</a:t>
              </a:r>
            </a:p>
            <a:p>
              <a:pPr algn="l">
                <a:lnSpc>
                  <a:spcPts val="5979"/>
                </a:lnSpc>
              </a:pPr>
              <a:r>
                <a:rPr lang="nl-NL" sz="3600" dirty="0" err="1"/>
                <a:t>Algorithmic</a:t>
              </a:r>
              <a:r>
                <a:rPr lang="nl-NL" sz="3600" dirty="0"/>
                <a:t> thinking</a:t>
              </a:r>
            </a:p>
            <a:p>
              <a:pPr algn="l">
                <a:lnSpc>
                  <a:spcPts val="5979"/>
                </a:lnSpc>
              </a:pPr>
              <a:endParaRPr lang="nl-NL" sz="3600" dirty="0"/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647F74DD-F10C-874C-972A-F9676309DA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23" y="998388"/>
            <a:ext cx="8204200" cy="787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2553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6371697"/>
            <a:chOff x="0" y="28575"/>
            <a:chExt cx="9947187" cy="386585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9896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endParaRPr lang="en-US" sz="28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800" dirty="0"/>
            </a:p>
            <a:p>
              <a:endParaRPr lang="nl-NL" sz="2800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3" name="Afbeelding 2">
            <a:extLst>
              <a:ext uri="{FF2B5EF4-FFF2-40B4-BE49-F238E27FC236}">
                <a16:creationId xmlns:a16="http://schemas.microsoft.com/office/drawing/2014/main" id="{57171CA0-0871-F944-81AF-DD921F2B96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793441"/>
            <a:ext cx="13995400" cy="6248400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74199006-1E47-424B-9BB1-D7C28A38FF3E}"/>
              </a:ext>
            </a:extLst>
          </p:cNvPr>
          <p:cNvSpPr txBox="1"/>
          <p:nvPr/>
        </p:nvSpPr>
        <p:spPr>
          <a:xfrm>
            <a:off x="4114800" y="8496300"/>
            <a:ext cx="12801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dirty="0" err="1"/>
              <a:t>Literature</a:t>
            </a:r>
            <a:r>
              <a:rPr lang="nl-NL" sz="3200" dirty="0"/>
              <a:t> </a:t>
            </a:r>
            <a:r>
              <a:rPr lang="nl-NL" sz="3200" dirty="0" err="1"/>
              <a:t>used</a:t>
            </a:r>
            <a:r>
              <a:rPr lang="nl-NL" sz="3200" dirty="0"/>
              <a:t>: </a:t>
            </a:r>
            <a:r>
              <a:rPr lang="nl-NL" sz="3200" dirty="0" err="1"/>
              <a:t>Introduction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Digital Music </a:t>
            </a:r>
            <a:r>
              <a:rPr lang="nl-NL" sz="3200" dirty="0" err="1"/>
              <a:t>with</a:t>
            </a:r>
            <a:r>
              <a:rPr lang="nl-NL" sz="3200" dirty="0"/>
              <a:t> Python Programming (2022, Horn, West &amp; Roberts) </a:t>
            </a:r>
          </a:p>
        </p:txBody>
      </p:sp>
      <p:pic>
        <p:nvPicPr>
          <p:cNvPr id="13" name="Graphic 12" descr="Duim omhoog met effen opvulling">
            <a:extLst>
              <a:ext uri="{FF2B5EF4-FFF2-40B4-BE49-F238E27FC236}">
                <a16:creationId xmlns:a16="http://schemas.microsoft.com/office/drawing/2014/main" id="{79A9B2BA-72C3-4186-B983-C11172E7E7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992582" y="85322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536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144000" y="1502286"/>
            <a:ext cx="8764438" cy="9179435"/>
            <a:chOff x="0" y="84481"/>
            <a:chExt cx="11544490" cy="4409946"/>
          </a:xfrm>
        </p:grpSpPr>
        <p:sp>
          <p:nvSpPr>
            <p:cNvPr id="10" name="TextBox 10"/>
            <p:cNvSpPr txBox="1"/>
            <p:nvPr/>
          </p:nvSpPr>
          <p:spPr>
            <a:xfrm>
              <a:off x="244520" y="84481"/>
              <a:ext cx="11299970" cy="440994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Tunepad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endParaRPr lang="nl-NL" sz="3600" dirty="0"/>
            </a:p>
            <a:p>
              <a:pPr algn="l">
                <a:lnSpc>
                  <a:spcPts val="5979"/>
                </a:lnSpc>
              </a:pPr>
              <a:r>
                <a:rPr lang="nl-NL" sz="3600" dirty="0"/>
                <a:t>Beats:</a:t>
              </a:r>
            </a:p>
            <a:p>
              <a:pPr>
                <a:lnSpc>
                  <a:spcPts val="5979"/>
                </a:lnSpc>
              </a:pPr>
              <a:r>
                <a:rPr lang="nl-NL" sz="3600" dirty="0">
                  <a:hlinkClick r:id="rId4"/>
                </a:rPr>
                <a:t>https://tunepad.com/featured/5</a:t>
              </a:r>
              <a:endParaRPr lang="nl-NL" sz="3600" dirty="0"/>
            </a:p>
            <a:p>
              <a:pPr algn="l">
                <a:lnSpc>
                  <a:spcPts val="5979"/>
                </a:lnSpc>
              </a:pPr>
              <a:endParaRPr lang="nl-NL" sz="3600" dirty="0"/>
            </a:p>
            <a:p>
              <a:pPr algn="l">
                <a:lnSpc>
                  <a:spcPts val="5979"/>
                </a:lnSpc>
              </a:pPr>
              <a:r>
                <a:rPr lang="nl-NL" sz="3600" dirty="0" err="1"/>
                <a:t>Chords</a:t>
              </a:r>
              <a:r>
                <a:rPr lang="nl-NL" sz="3600" dirty="0"/>
                <a:t>/</a:t>
              </a:r>
              <a:r>
                <a:rPr lang="nl-NL" sz="3600" dirty="0" err="1"/>
                <a:t>lists</a:t>
              </a:r>
              <a:r>
                <a:rPr lang="nl-NL" sz="3600" dirty="0"/>
                <a:t>:</a:t>
              </a:r>
            </a:p>
            <a:p>
              <a:pPr>
                <a:lnSpc>
                  <a:spcPts val="5979"/>
                </a:lnSpc>
              </a:pPr>
              <a:r>
                <a:rPr lang="nl-NL" sz="3600" dirty="0">
                  <a:hlinkClick r:id="rId5"/>
                </a:rPr>
                <a:t>https://tunepad.com/project/29648</a:t>
              </a:r>
              <a:endParaRPr lang="nl-NL" sz="3600" dirty="0"/>
            </a:p>
            <a:p>
              <a:pPr>
                <a:lnSpc>
                  <a:spcPts val="5979"/>
                </a:lnSpc>
              </a:pPr>
              <a:endParaRPr lang="nl-NL" sz="3600" dirty="0"/>
            </a:p>
            <a:p>
              <a:pPr>
                <a:lnSpc>
                  <a:spcPts val="5979"/>
                </a:lnSpc>
              </a:pPr>
              <a:r>
                <a:rPr lang="nl-NL" sz="3600" dirty="0" err="1"/>
                <a:t>Melody</a:t>
              </a:r>
              <a:r>
                <a:rPr lang="nl-NL" sz="3600" dirty="0"/>
                <a:t>/</a:t>
              </a:r>
              <a:r>
                <a:rPr lang="nl-NL" sz="3600" dirty="0" err="1"/>
                <a:t>lists</a:t>
              </a:r>
              <a:endParaRPr lang="nl-NL" sz="3600" dirty="0"/>
            </a:p>
            <a:p>
              <a:pPr>
                <a:lnSpc>
                  <a:spcPts val="5979"/>
                </a:lnSpc>
              </a:pPr>
              <a:r>
                <a:rPr lang="nl-NL" sz="3600" dirty="0">
                  <a:hlinkClick r:id="rId5"/>
                </a:rPr>
                <a:t>https://tunepad.com/project/29648</a:t>
              </a:r>
              <a:endParaRPr lang="nl-NL" sz="3600" dirty="0"/>
            </a:p>
            <a:p>
              <a:pPr>
                <a:lnSpc>
                  <a:spcPts val="5979"/>
                </a:lnSpc>
              </a:pPr>
              <a:endParaRPr lang="nl-NL" sz="3600" dirty="0"/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3" name="Afbeelding 2">
            <a:extLst>
              <a:ext uri="{FF2B5EF4-FFF2-40B4-BE49-F238E27FC236}">
                <a16:creationId xmlns:a16="http://schemas.microsoft.com/office/drawing/2014/main" id="{14E1A2BD-4371-4044-B2B3-3270794A2A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2535" y="548536"/>
            <a:ext cx="9740900" cy="889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6861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7315200" y="3162299"/>
            <a:ext cx="10667999" cy="4619539"/>
            <a:chOff x="-3239049" y="1060287"/>
            <a:chExt cx="13186236" cy="2834143"/>
          </a:xfrm>
        </p:grpSpPr>
        <p:sp>
          <p:nvSpPr>
            <p:cNvPr id="10" name="TextBox 10"/>
            <p:cNvSpPr txBox="1"/>
            <p:nvPr/>
          </p:nvSpPr>
          <p:spPr>
            <a:xfrm>
              <a:off x="-3239049" y="1060287"/>
              <a:ext cx="12241182" cy="232726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Invullen google </a:t>
              </a:r>
              <a:r>
                <a:rPr lang="nl-NL" sz="3600" spc="51" dirty="0" err="1">
                  <a:solidFill>
                    <a:srgbClr val="FF0000"/>
                  </a:solidFill>
                  <a:latin typeface="League Spartan"/>
                </a:rPr>
                <a:t>forms</a:t>
              </a: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 indien meer info gewenst (en voor inleveren product).</a:t>
              </a:r>
            </a:p>
            <a:p>
              <a:pPr algn="l">
                <a:lnSpc>
                  <a:spcPts val="5979"/>
                </a:lnSpc>
              </a:pPr>
              <a:endParaRPr lang="nl-NL" sz="3600" spc="51" dirty="0">
                <a:solidFill>
                  <a:srgbClr val="FF0000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  <a:hlinkClick r:id="rId6"/>
                </a:rPr>
                <a:t>https://forms.gle/SN3Tizkv9EBrFkpq6</a:t>
              </a:r>
              <a:endParaRPr lang="nl-NL" sz="3600" spc="51" dirty="0">
                <a:solidFill>
                  <a:srgbClr val="FF0000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endParaRPr lang="nl-NL" sz="3600" spc="51" dirty="0">
                <a:solidFill>
                  <a:srgbClr val="FF0000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6" name="Afbeelding 5">
            <a:extLst>
              <a:ext uri="{FF2B5EF4-FFF2-40B4-BE49-F238E27FC236}">
                <a16:creationId xmlns:a16="http://schemas.microsoft.com/office/drawing/2014/main" id="{7A8DC22F-9392-4AAC-B59E-BAB16FA9AE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01530" y="2140818"/>
            <a:ext cx="4913696" cy="476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280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150620" cy="9787295"/>
            <a:chOff x="0" y="28575"/>
            <a:chExt cx="9947187" cy="654721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65472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Opdracht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en-US" sz="2800" spc="51" dirty="0">
                  <a:latin typeface="+mj-lt"/>
                </a:rPr>
                <a:t>Maak </a:t>
              </a:r>
              <a:r>
                <a:rPr lang="en-US" sz="2800" spc="51" dirty="0" err="1">
                  <a:latin typeface="+mj-lt"/>
                </a:rPr>
                <a:t>een</a:t>
              </a:r>
              <a:r>
                <a:rPr lang="en-US" sz="2800" spc="51" dirty="0">
                  <a:latin typeface="+mj-lt"/>
                </a:rPr>
                <a:t> eigen </a:t>
              </a:r>
              <a:r>
                <a:rPr lang="en-US" sz="2800" spc="51" dirty="0" err="1">
                  <a:latin typeface="+mj-lt"/>
                </a:rPr>
                <a:t>uitvoering</a:t>
              </a:r>
              <a:r>
                <a:rPr lang="en-US" sz="2800" spc="51" dirty="0">
                  <a:latin typeface="+mj-lt"/>
                </a:rPr>
                <a:t> 12 </a:t>
              </a:r>
              <a:r>
                <a:rPr lang="en-US" sz="2800" spc="51" dirty="0" err="1">
                  <a:latin typeface="+mj-lt"/>
                </a:rPr>
                <a:t>maten</a:t>
              </a:r>
              <a:r>
                <a:rPr lang="en-US" sz="2800" spc="51" dirty="0">
                  <a:latin typeface="+mj-lt"/>
                </a:rPr>
                <a:t> van 4 beats</a:t>
              </a: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en-US" sz="2800" spc="51" dirty="0" err="1">
                  <a:latin typeface="+mj-lt"/>
                </a:rPr>
                <a:t>Schaal</a:t>
              </a:r>
              <a:r>
                <a:rPr lang="en-US" sz="2800" spc="51" dirty="0">
                  <a:latin typeface="+mj-lt"/>
                </a:rPr>
                <a:t> is [55,57,58,60,61,63,65] 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 G, A, Bb, C, Db, Eb, F</a:t>
              </a: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Maak drum met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nadruk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 op beat 2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en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 3</a:t>
              </a: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Maak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basslijn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 met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gebruik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 van de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genoemde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noten</a:t>
              </a:r>
              <a:endParaRPr lang="en-US" sz="2800" spc="51" dirty="0">
                <a:latin typeface="+mj-lt"/>
                <a:sym typeface="Wingdings" panose="05000000000000000000" pitchFamily="2" charset="2"/>
              </a:endParaRP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Maak melody met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gebruik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 van de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genoemde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noten</a:t>
              </a:r>
              <a:endParaRPr lang="en-US" sz="2800" spc="51" dirty="0">
                <a:latin typeface="+mj-lt"/>
                <a:sym typeface="Wingdings" panose="05000000000000000000" pitchFamily="2" charset="2"/>
              </a:endParaRPr>
            </a:p>
            <a:p>
              <a:pPr marL="571500" indent="-571500" algn="l">
                <a:lnSpc>
                  <a:spcPts val="5979"/>
                </a:lnSpc>
                <a:buFontTx/>
                <a:buChar char="-"/>
              </a:pP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Het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moeten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 12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maten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zijn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 van 4 beats (loops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zijn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 </a:t>
              </a:r>
              <a:r>
                <a:rPr lang="en-US" sz="2800" spc="51" dirty="0" err="1">
                  <a:latin typeface="+mj-lt"/>
                  <a:sym typeface="Wingdings" panose="05000000000000000000" pitchFamily="2" charset="2"/>
                </a:rPr>
                <a:t>mogelijk</a:t>
              </a:r>
              <a:r>
                <a:rPr lang="en-US" sz="2800" spc="51" dirty="0">
                  <a:latin typeface="+mj-lt"/>
                  <a:sym typeface="Wingdings" panose="05000000000000000000" pitchFamily="2" charset="2"/>
                </a:rPr>
                <a:t>)</a:t>
              </a:r>
              <a:endParaRPr lang="en-US" sz="2800" spc="51" dirty="0">
                <a:latin typeface="+mj-lt"/>
              </a:endParaRP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			</a:t>
              </a: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Voorbeeld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  <a:hlinkClick r:id="rId6"/>
                </a:rPr>
                <a:t>			https://tunepad.com/project/37528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nl-NL" sz="3600" b="0" i="0" u="none" strike="noStrike" dirty="0">
                  <a:effectLst/>
                  <a:latin typeface="Lato" panose="020F0502020204030203" pitchFamily="34" charset="0"/>
                  <a:hlinkClick r:id="rId7"/>
                </a:rPr>
                <a:t>			https://tunepad.com/project/37531</a:t>
              </a:r>
              <a:endParaRPr lang="en-US" sz="3600" b="0" i="0" u="none" strike="noStrike" spc="51" dirty="0">
                <a:solidFill>
                  <a:srgbClr val="2FB8C4"/>
                </a:solidFill>
                <a:effectLst/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8256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81000" y="1410143"/>
            <a:ext cx="15246928" cy="9017853"/>
            <a:chOff x="0" y="28575"/>
            <a:chExt cx="9947187" cy="547133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8575"/>
              <a:ext cx="9920708" cy="5471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Opdracht</a:t>
              </a: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 Swing</a:t>
              </a:r>
            </a:p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1930s, </a:t>
              </a: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uptempo</a:t>
              </a: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, 4 </a:t>
              </a: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kwartsmaat</a:t>
              </a: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 met </a:t>
              </a: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nadruk</a:t>
              </a: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 op </a:t>
              </a: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maat</a:t>
              </a: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 2 </a:t>
              </a: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en</a:t>
              </a: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 4.</a:t>
              </a:r>
            </a:p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Over swing: </a:t>
              </a:r>
              <a:r>
                <a:rPr lang="en-US" sz="3600" spc="51" dirty="0">
                  <a:solidFill>
                    <a:srgbClr val="2FB8C4"/>
                  </a:solidFill>
                  <a:latin typeface="League Spartan"/>
                  <a:hlinkClick r:id="rId6"/>
                </a:rPr>
                <a:t>https://youtu.be/bGiPJZ-wRb4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Wynton Marsalis: </a:t>
              </a:r>
              <a:r>
                <a:rPr lang="en-US" sz="3600" spc="51" dirty="0">
                  <a:solidFill>
                    <a:srgbClr val="2FB8C4"/>
                  </a:solidFill>
                  <a:latin typeface="League Spartan"/>
                  <a:hlinkClick r:id="rId7"/>
                </a:rPr>
                <a:t>https://youtu.be/_mLvytV2GrA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</a:rPr>
                <a:t>Zuco103 video: </a:t>
              </a:r>
              <a:r>
                <a:rPr lang="en-US" sz="3600" spc="51" dirty="0">
                  <a:solidFill>
                    <a:srgbClr val="2FB8C4"/>
                  </a:solidFill>
                  <a:latin typeface="League Spartan"/>
                  <a:hlinkClick r:id="rId8"/>
                </a:rPr>
                <a:t>https://youtu.be/jmoNxcygEdE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en-US" sz="3600" spc="51" dirty="0" err="1">
                  <a:solidFill>
                    <a:srgbClr val="2FB8C4"/>
                  </a:solidFill>
                  <a:latin typeface="League Spartan"/>
                </a:rPr>
                <a:t>Resultaten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en-US" sz="3600" spc="51" dirty="0">
                  <a:solidFill>
                    <a:srgbClr val="2FB8C4"/>
                  </a:solidFill>
                  <a:latin typeface="League Spartan"/>
                  <a:hlinkClick r:id="rId9"/>
                </a:rPr>
                <a:t>https://tunepad.com/project/37528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nl-NL" sz="3600" b="0" i="0" u="none" strike="noStrike" dirty="0">
                  <a:effectLst/>
                  <a:latin typeface="Lato" panose="020F0502020204030203" pitchFamily="34" charset="0"/>
                  <a:hlinkClick r:id="rId10"/>
                </a:rPr>
                <a:t>https://tunepad.com/project/37531</a:t>
              </a:r>
              <a:endParaRPr lang="en-US" sz="3600" b="0" i="0" u="none" strike="noStrike" spc="51" dirty="0">
                <a:solidFill>
                  <a:srgbClr val="2FB8C4"/>
                </a:solidFill>
                <a:effectLst/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  <a:p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3829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458200" y="3110609"/>
            <a:ext cx="9524999" cy="4671230"/>
            <a:chOff x="-792086" y="1060287"/>
            <a:chExt cx="10739273" cy="2834143"/>
          </a:xfrm>
        </p:grpSpPr>
        <p:sp>
          <p:nvSpPr>
            <p:cNvPr id="10" name="TextBox 10"/>
            <p:cNvSpPr txBox="1"/>
            <p:nvPr/>
          </p:nvSpPr>
          <p:spPr>
            <a:xfrm>
              <a:off x="-792086" y="1060287"/>
              <a:ext cx="9794218" cy="136783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Is het mogelijk om programmeren te leren met muziek als context?</a:t>
              </a: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3" name="Afbeelding 2">
            <a:extLst>
              <a:ext uri="{FF2B5EF4-FFF2-40B4-BE49-F238E27FC236}">
                <a16:creationId xmlns:a16="http://schemas.microsoft.com/office/drawing/2014/main" id="{13A7E6AE-807E-5441-8710-96CD6A25F4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1" y="1410143"/>
            <a:ext cx="8150314" cy="48160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458200" y="3238500"/>
            <a:ext cx="9524999" cy="4543340"/>
            <a:chOff x="-792086" y="1137881"/>
            <a:chExt cx="10739273" cy="2756549"/>
          </a:xfrm>
        </p:grpSpPr>
        <p:sp>
          <p:nvSpPr>
            <p:cNvPr id="10" name="TextBox 10"/>
            <p:cNvSpPr txBox="1"/>
            <p:nvPr/>
          </p:nvSpPr>
          <p:spPr>
            <a:xfrm>
              <a:off x="-792086" y="1137881"/>
              <a:ext cx="9947187" cy="271232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Is het mogelijk om programmeren te leren met muziek als context.</a:t>
              </a:r>
            </a:p>
            <a:p>
              <a:r>
                <a:rPr lang="nl-NL" sz="3600" dirty="0">
                  <a:solidFill>
                    <a:srgbClr val="FF0000"/>
                  </a:solidFill>
                </a:rPr>
                <a:t>Ja:</a:t>
              </a:r>
            </a:p>
            <a:p>
              <a:r>
                <a:rPr lang="nl-NL" sz="3600" spc="11" dirty="0" err="1">
                  <a:solidFill>
                    <a:srgbClr val="FF0000"/>
                  </a:solidFill>
                  <a:latin typeface="Glacial Indifference"/>
                  <a:hlinkClick r:id="rId8"/>
                </a:rPr>
                <a:t>Sonic</a:t>
              </a:r>
              <a:r>
                <a:rPr lang="nl-NL" sz="3600" spc="11" dirty="0">
                  <a:solidFill>
                    <a:srgbClr val="FF0000"/>
                  </a:solidFill>
                  <a:latin typeface="Glacial Indifference"/>
                  <a:hlinkClick r:id="rId8"/>
                </a:rPr>
                <a:t> Pi (Ruby)</a:t>
              </a:r>
              <a:endParaRPr lang="nl-NL" sz="3600" spc="11" dirty="0">
                <a:solidFill>
                  <a:srgbClr val="FF0000"/>
                </a:solidFill>
                <a:latin typeface="Glacial Indifference"/>
              </a:endParaRPr>
            </a:p>
            <a:p>
              <a:r>
                <a:rPr lang="nl-NL" sz="3600" spc="11" dirty="0" err="1">
                  <a:solidFill>
                    <a:srgbClr val="FF0000"/>
                  </a:solidFill>
                  <a:latin typeface="Glacial Indifference"/>
                  <a:hlinkClick r:id="rId9"/>
                </a:rPr>
                <a:t>EarSketch</a:t>
              </a:r>
              <a:r>
                <a:rPr lang="nl-NL" sz="3600" spc="11" dirty="0">
                  <a:solidFill>
                    <a:srgbClr val="FF0000"/>
                  </a:solidFill>
                  <a:latin typeface="Glacial Indifference"/>
                  <a:hlinkClick r:id="rId9"/>
                </a:rPr>
                <a:t> (Python/</a:t>
              </a:r>
              <a:r>
                <a:rPr lang="nl-NL" sz="3600" spc="11" dirty="0" err="1">
                  <a:solidFill>
                    <a:srgbClr val="FF0000"/>
                  </a:solidFill>
                  <a:latin typeface="Glacial Indifference"/>
                  <a:hlinkClick r:id="rId9"/>
                </a:rPr>
                <a:t>JavaScript</a:t>
              </a:r>
              <a:r>
                <a:rPr lang="nl-NL" sz="3600" spc="11" dirty="0">
                  <a:solidFill>
                    <a:srgbClr val="FF0000"/>
                  </a:solidFill>
                  <a:latin typeface="Glacial Indifference"/>
                  <a:hlinkClick r:id="rId9"/>
                </a:rPr>
                <a:t>)</a:t>
              </a:r>
              <a:endParaRPr lang="nl-NL" sz="3600" spc="11" dirty="0">
                <a:solidFill>
                  <a:srgbClr val="FF0000"/>
                </a:solidFill>
                <a:latin typeface="Glacial Indifference"/>
              </a:endParaRPr>
            </a:p>
            <a:p>
              <a:r>
                <a:rPr lang="nl-NL" sz="3600" spc="11" dirty="0" err="1">
                  <a:solidFill>
                    <a:srgbClr val="FF0000"/>
                  </a:solidFill>
                  <a:latin typeface="Glacial Indifference"/>
                  <a:hlinkClick r:id="rId10"/>
                </a:rPr>
                <a:t>TunePad</a:t>
              </a:r>
              <a:r>
                <a:rPr lang="nl-NL" sz="3600" spc="11" dirty="0">
                  <a:solidFill>
                    <a:srgbClr val="FF0000"/>
                  </a:solidFill>
                  <a:latin typeface="Glacial Indifference"/>
                  <a:hlinkClick r:id="rId10"/>
                </a:rPr>
                <a:t> (Python)</a:t>
              </a:r>
              <a:endParaRPr lang="en-US" sz="4400" spc="11" dirty="0">
                <a:solidFill>
                  <a:srgbClr val="244357"/>
                </a:solidFill>
                <a:latin typeface="Glacial Indifference"/>
              </a:endParaRP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3" name="Afbeelding 2">
            <a:extLst>
              <a:ext uri="{FF2B5EF4-FFF2-40B4-BE49-F238E27FC236}">
                <a16:creationId xmlns:a16="http://schemas.microsoft.com/office/drawing/2014/main" id="{13A7E6AE-807E-5441-8710-96CD6A25F45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1" y="1410143"/>
            <a:ext cx="8150314" cy="4816095"/>
          </a:xfrm>
          <a:prstGeom prst="rect">
            <a:avLst/>
          </a:prstGeom>
        </p:spPr>
      </p:pic>
      <p:pic>
        <p:nvPicPr>
          <p:cNvPr id="2" name="Onlinemedia 1" title="Dan Gorelick | Longest Night TidalCycles performance – Piano Phase">
            <a:hlinkClick r:id="" action="ppaction://media"/>
            <a:extLst>
              <a:ext uri="{FF2B5EF4-FFF2-40B4-BE49-F238E27FC236}">
                <a16:creationId xmlns:a16="http://schemas.microsoft.com/office/drawing/2014/main" id="{4C4206D2-BE5C-46A5-9F6D-32AC469A106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12"/>
          <a:stretch>
            <a:fillRect/>
          </a:stretch>
        </p:blipFill>
        <p:spPr>
          <a:xfrm>
            <a:off x="3224910" y="7702818"/>
            <a:ext cx="2540000" cy="1435100"/>
          </a:xfrm>
          <a:prstGeom prst="rect">
            <a:avLst/>
          </a:prstGeom>
        </p:spPr>
      </p:pic>
      <p:pic>
        <p:nvPicPr>
          <p:cNvPr id="14" name="Onlinemedia 13" title="Quick song made with Python and Earsketch">
            <a:hlinkClick r:id="" action="ppaction://media"/>
            <a:extLst>
              <a:ext uri="{FF2B5EF4-FFF2-40B4-BE49-F238E27FC236}">
                <a16:creationId xmlns:a16="http://schemas.microsoft.com/office/drawing/2014/main" id="{61120EBF-5FC8-4614-B0D4-555F10AB6AAB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13"/>
          <a:stretch>
            <a:fillRect/>
          </a:stretch>
        </p:blipFill>
        <p:spPr>
          <a:xfrm>
            <a:off x="7090773" y="7702818"/>
            <a:ext cx="25400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93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458200" y="3238500"/>
            <a:ext cx="9524999" cy="4562787"/>
            <a:chOff x="-792086" y="1137881"/>
            <a:chExt cx="10739273" cy="2768348"/>
          </a:xfrm>
        </p:grpSpPr>
        <p:sp>
          <p:nvSpPr>
            <p:cNvPr id="10" name="TextBox 10"/>
            <p:cNvSpPr txBox="1"/>
            <p:nvPr/>
          </p:nvSpPr>
          <p:spPr>
            <a:xfrm>
              <a:off x="-792086" y="1137881"/>
              <a:ext cx="9947187" cy="276834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i="1" spc="51" dirty="0" err="1">
                  <a:solidFill>
                    <a:srgbClr val="FF0000"/>
                  </a:solidFill>
                  <a:latin typeface="League Spartan"/>
                </a:rPr>
                <a:t>playNote</a:t>
              </a:r>
              <a:r>
                <a:rPr lang="nl-NL" sz="3600" i="1" spc="51" dirty="0">
                  <a:solidFill>
                    <a:srgbClr val="FF0000"/>
                  </a:solidFill>
                  <a:latin typeface="League Spartan"/>
                </a:rPr>
                <a:t>(1) </a:t>
              </a: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laat een geluid horen </a:t>
              </a:r>
            </a:p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In dit geval een ‘kick’</a:t>
              </a:r>
            </a:p>
            <a:p>
              <a:pPr algn="l">
                <a:lnSpc>
                  <a:spcPts val="5979"/>
                </a:lnSpc>
              </a:pPr>
              <a:endParaRPr lang="nl-NL" sz="3600" spc="51" dirty="0">
                <a:solidFill>
                  <a:srgbClr val="FF0000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Is dat heel anders dan het printen van een string?</a:t>
              </a:r>
            </a:p>
            <a:p>
              <a:pPr algn="l">
                <a:lnSpc>
                  <a:spcPts val="5979"/>
                </a:lnSpc>
              </a:pPr>
              <a:r>
                <a:rPr lang="nl-NL" sz="3600" i="1" spc="51" dirty="0">
                  <a:solidFill>
                    <a:srgbClr val="FF0000"/>
                  </a:solidFill>
                  <a:latin typeface="League Spartan"/>
                </a:rPr>
                <a:t>print(“hallo”)</a:t>
              </a: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6" name="Afbeelding 5">
            <a:extLst>
              <a:ext uri="{FF2B5EF4-FFF2-40B4-BE49-F238E27FC236}">
                <a16:creationId xmlns:a16="http://schemas.microsoft.com/office/drawing/2014/main" id="{47375017-3B71-4BF2-8E84-7EE562011D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764" y="-342900"/>
            <a:ext cx="7222273" cy="934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268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458200" y="3238501"/>
            <a:ext cx="9524999" cy="7640554"/>
            <a:chOff x="-792086" y="1137881"/>
            <a:chExt cx="10739273" cy="5442872"/>
          </a:xfrm>
        </p:grpSpPr>
        <p:sp>
          <p:nvSpPr>
            <p:cNvPr id="10" name="TextBox 10"/>
            <p:cNvSpPr txBox="1"/>
            <p:nvPr/>
          </p:nvSpPr>
          <p:spPr>
            <a:xfrm>
              <a:off x="-792086" y="1137881"/>
              <a:ext cx="10739273" cy="544287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i="1" spc="51" dirty="0" err="1">
                  <a:solidFill>
                    <a:srgbClr val="FF0000"/>
                  </a:solidFill>
                  <a:latin typeface="League Spartan"/>
                </a:rPr>
                <a:t>playNote</a:t>
              </a:r>
              <a:r>
                <a:rPr lang="nl-NL" sz="3600" i="1" spc="51" dirty="0">
                  <a:solidFill>
                    <a:srgbClr val="FF0000"/>
                  </a:solidFill>
                  <a:latin typeface="League Spartan"/>
                </a:rPr>
                <a:t>(1) </a:t>
              </a: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laat een geluid horen </a:t>
              </a:r>
            </a:p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In dit geval een ‘kick’</a:t>
              </a:r>
            </a:p>
            <a:p>
              <a:pPr algn="l">
                <a:lnSpc>
                  <a:spcPts val="5979"/>
                </a:lnSpc>
              </a:pPr>
              <a:endParaRPr lang="nl-NL" sz="3600" spc="51" dirty="0">
                <a:solidFill>
                  <a:srgbClr val="FF0000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nl-NL" sz="3600" spc="51" dirty="0">
                  <a:solidFill>
                    <a:srgbClr val="FF0000"/>
                  </a:solidFill>
                  <a:latin typeface="League Spartan"/>
                </a:rPr>
                <a:t>Is dat heel anders dan het printen van een string?</a:t>
              </a:r>
            </a:p>
            <a:p>
              <a:pPr algn="l">
                <a:lnSpc>
                  <a:spcPts val="5979"/>
                </a:lnSpc>
              </a:pPr>
              <a:r>
                <a:rPr lang="nl-NL" sz="3600" i="1" spc="51" dirty="0">
                  <a:solidFill>
                    <a:srgbClr val="FF0000"/>
                  </a:solidFill>
                  <a:latin typeface="League Spartan"/>
                </a:rPr>
                <a:t>print(“hallo”)</a:t>
              </a:r>
            </a:p>
            <a:p>
              <a:pPr algn="l">
                <a:lnSpc>
                  <a:spcPts val="5979"/>
                </a:lnSpc>
              </a:pPr>
              <a:endParaRPr lang="nl-NL" sz="3600" i="1" spc="51" dirty="0">
                <a:solidFill>
                  <a:srgbClr val="FF0000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r>
                <a:rPr lang="nl-NL" sz="3600" i="1" spc="51" dirty="0">
                  <a:solidFill>
                    <a:srgbClr val="0070C0"/>
                  </a:solidFill>
                  <a:latin typeface="League Spartan"/>
                </a:rPr>
                <a:t>Voorbeeld:</a:t>
              </a:r>
            </a:p>
            <a:p>
              <a:pPr algn="l">
                <a:lnSpc>
                  <a:spcPts val="5979"/>
                </a:lnSpc>
              </a:pPr>
              <a:r>
                <a:rPr lang="nl-NL" sz="3600" b="0" i="0" u="none" strike="noStrike" dirty="0">
                  <a:effectLst/>
                  <a:latin typeface="Lato" panose="020F0502020204030203" pitchFamily="34" charset="0"/>
                  <a:hlinkClick r:id="rId6"/>
                </a:rPr>
                <a:t>https://tunepad.com/project/37117</a:t>
              </a:r>
              <a:endParaRPr lang="nl-NL" sz="3600" i="1" spc="51" dirty="0">
                <a:solidFill>
                  <a:srgbClr val="FF0000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endParaRPr lang="en-US" sz="3600" spc="51" dirty="0">
                <a:solidFill>
                  <a:srgbClr val="2FB8C4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6" name="Afbeelding 5">
            <a:extLst>
              <a:ext uri="{FF2B5EF4-FFF2-40B4-BE49-F238E27FC236}">
                <a16:creationId xmlns:a16="http://schemas.microsoft.com/office/drawing/2014/main" id="{47375017-3B71-4BF2-8E84-7EE562011D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764" y="-342900"/>
            <a:ext cx="7222273" cy="934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301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458200" y="3238500"/>
            <a:ext cx="9524999" cy="4543340"/>
            <a:chOff x="-792086" y="1137881"/>
            <a:chExt cx="10739273" cy="2756549"/>
          </a:xfrm>
        </p:grpSpPr>
        <p:sp>
          <p:nvSpPr>
            <p:cNvPr id="10" name="TextBox 10"/>
            <p:cNvSpPr txBox="1"/>
            <p:nvPr/>
          </p:nvSpPr>
          <p:spPr>
            <a:xfrm>
              <a:off x="-792086" y="1137881"/>
              <a:ext cx="9947187" cy="183467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i="1" spc="51" dirty="0">
                  <a:solidFill>
                    <a:srgbClr val="FF0000"/>
                  </a:solidFill>
                  <a:latin typeface="League Spartan"/>
                </a:rPr>
                <a:t>Heel veel constructies die in programmeren gangbaar zijn, kun je ook met muziek uitleggen.</a:t>
              </a:r>
              <a:endParaRPr lang="nl-NL" sz="3600" spc="51" dirty="0">
                <a:solidFill>
                  <a:srgbClr val="FF0000"/>
                </a:solidFill>
                <a:latin typeface="League Spartan"/>
              </a:endParaRPr>
            </a:p>
            <a:p>
              <a:pPr algn="l">
                <a:lnSpc>
                  <a:spcPts val="5979"/>
                </a:lnSpc>
              </a:pPr>
              <a:endParaRPr lang="nl-NL" sz="3600" spc="51" dirty="0">
                <a:solidFill>
                  <a:srgbClr val="FF0000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6" name="Afbeelding 5">
            <a:extLst>
              <a:ext uri="{FF2B5EF4-FFF2-40B4-BE49-F238E27FC236}">
                <a16:creationId xmlns:a16="http://schemas.microsoft.com/office/drawing/2014/main" id="{47375017-3B71-4BF2-8E84-7EE562011D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764" y="-342900"/>
            <a:ext cx="7222273" cy="934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952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150918" y="8133001"/>
            <a:ext cx="4935682" cy="4935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27929" y="-5122718"/>
            <a:ext cx="7730836" cy="7730836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5519266" y="-3134816"/>
            <a:ext cx="5537468" cy="5537468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FB8C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7924800" y="2800772"/>
            <a:ext cx="10210800" cy="4562787"/>
            <a:chOff x="-1393485" y="1137881"/>
            <a:chExt cx="11512502" cy="2768348"/>
          </a:xfrm>
        </p:grpSpPr>
        <p:sp>
          <p:nvSpPr>
            <p:cNvPr id="10" name="TextBox 10"/>
            <p:cNvSpPr txBox="1"/>
            <p:nvPr/>
          </p:nvSpPr>
          <p:spPr>
            <a:xfrm>
              <a:off x="-1393485" y="1137881"/>
              <a:ext cx="11512502" cy="276834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5979"/>
                </a:lnSpc>
              </a:pPr>
              <a:r>
                <a:rPr lang="nl-NL" sz="3600" i="1" spc="51" dirty="0">
                  <a:solidFill>
                    <a:srgbClr val="FF0000"/>
                  </a:solidFill>
                  <a:latin typeface="League Spartan"/>
                </a:rPr>
                <a:t>Heel veel constructies die in programmeren gangbaar zijn, kun je ook met muziek uitleggen.</a:t>
              </a:r>
            </a:p>
            <a:p>
              <a:pPr algn="l">
                <a:lnSpc>
                  <a:spcPts val="5979"/>
                </a:lnSpc>
              </a:pPr>
              <a:r>
                <a:rPr lang="nl-NL" sz="3600" i="1" spc="51" dirty="0">
                  <a:solidFill>
                    <a:srgbClr val="FF0000"/>
                  </a:solidFill>
                  <a:latin typeface="League Spartan"/>
                </a:rPr>
                <a:t>List:</a:t>
              </a:r>
            </a:p>
            <a:p>
              <a:pPr algn="l">
                <a:lnSpc>
                  <a:spcPts val="5979"/>
                </a:lnSpc>
              </a:pPr>
              <a:r>
                <a:rPr lang="nl-NL" sz="3200" i="1" spc="51" dirty="0">
                  <a:solidFill>
                    <a:srgbClr val="FF0000"/>
                  </a:solidFill>
                  <a:latin typeface="League Spartan"/>
                </a:rPr>
                <a:t>Een C schaal = [60, 62, 64, 65, 67, 69, 71, 72]</a:t>
              </a:r>
            </a:p>
            <a:p>
              <a:pPr algn="l">
                <a:lnSpc>
                  <a:spcPts val="5979"/>
                </a:lnSpc>
              </a:pPr>
              <a:endParaRPr lang="nl-NL" sz="3600" spc="51" dirty="0">
                <a:solidFill>
                  <a:srgbClr val="FF0000"/>
                </a:solidFill>
                <a:latin typeface="League Spartan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469110"/>
              <a:ext cx="9947187" cy="33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endParaRPr lang="nl-NL" sz="3600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726368"/>
              <a:ext cx="9947187" cy="1680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nl-NL"/>
                <a:t> </a:t>
              </a:r>
            </a:p>
          </p:txBody>
        </p:sp>
      </p:grpSp>
      <p:pic>
        <p:nvPicPr>
          <p:cNvPr id="6" name="Afbeelding 5">
            <a:extLst>
              <a:ext uri="{FF2B5EF4-FFF2-40B4-BE49-F238E27FC236}">
                <a16:creationId xmlns:a16="http://schemas.microsoft.com/office/drawing/2014/main" id="{47375017-3B71-4BF2-8E84-7EE562011D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764" y="-342900"/>
            <a:ext cx="7222273" cy="934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30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1873</TotalTime>
  <Words>1906</Words>
  <Application>Microsoft Office PowerPoint</Application>
  <PresentationFormat>Aangepast</PresentationFormat>
  <Paragraphs>268</Paragraphs>
  <Slides>39</Slides>
  <Notes>0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39</vt:i4>
      </vt:variant>
    </vt:vector>
  </HeadingPairs>
  <TitlesOfParts>
    <vt:vector size="46" baseType="lpstr">
      <vt:lpstr>Glacial Indifference Bold</vt:lpstr>
      <vt:lpstr>Lato</vt:lpstr>
      <vt:lpstr>Calibri</vt:lpstr>
      <vt:lpstr>League Spartan</vt:lpstr>
      <vt:lpstr>Glacial Indifference</vt:lpstr>
      <vt:lpstr>Arial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BrinkmanICT.info PowerPoint Template</dc:title>
  <dc:creator>Freya Ernst</dc:creator>
  <cp:lastModifiedBy>Krijn Hoogendorp</cp:lastModifiedBy>
  <cp:revision>61</cp:revision>
  <dcterms:created xsi:type="dcterms:W3CDTF">2006-08-16T00:00:00Z</dcterms:created>
  <dcterms:modified xsi:type="dcterms:W3CDTF">2022-11-17T08:54:57Z</dcterms:modified>
  <dc:identifier>DAETHh0meWI</dc:identifier>
</cp:coreProperties>
</file>